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87" r:id="rId35"/>
    <p:sldId id="288" r:id="rId36"/>
    <p:sldId id="289" r:id="rId37"/>
    <p:sldId id="290" r:id="rId38"/>
    <p:sldId id="291" r:id="rId39"/>
    <p:sldId id="292" r:id="rId40"/>
    <p:sldId id="293" r:id="rId41"/>
    <p:sldId id="294" r:id="rId42"/>
    <p:sldId id="295" r:id="rId43"/>
    <p:sldId id="296" r:id="rId44"/>
    <p:sldId id="297" r:id="rId45"/>
    <p:sldId id="298" r:id="rId46"/>
    <p:sldId id="299" r:id="rId47"/>
    <p:sldId id="300" r:id="rId48"/>
    <p:sldId id="301" r:id="rId49"/>
    <p:sldId id="302" r:id="rId50"/>
    <p:sldId id="303" r:id="rId51"/>
    <p:sldId id="304" r:id="rId52"/>
    <p:sldId id="305" r:id="rId53"/>
    <p:sldId id="306" r:id="rId54"/>
    <p:sldId id="307" r:id="rId55"/>
    <p:sldId id="308" r:id="rId56"/>
    <p:sldId id="309" r:id="rId57"/>
    <p:sldId id="310" r:id="rId58"/>
    <p:sldId id="311" r:id="rId59"/>
    <p:sldId id="312" r:id="rId60"/>
  </p:sldIdLst>
  <p:sldSz cx="12192000" cy="6858000"/>
  <p:notesSz cx="6858000" cy="12192000"/>
  <p:custDataLst>
    <p:tags r:id="rId64"/>
  </p:custDataLst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4" Type="http://schemas.openxmlformats.org/officeDocument/2006/relationships/tags" Target="tags/tag1.xml"/><Relationship Id="rId63" Type="http://schemas.openxmlformats.org/officeDocument/2006/relationships/tableStyles" Target="tableStyles.xml"/><Relationship Id="rId62" Type="http://schemas.openxmlformats.org/officeDocument/2006/relationships/viewProps" Target="viewProps.xml"/><Relationship Id="rId61" Type="http://schemas.openxmlformats.org/officeDocument/2006/relationships/presProps" Target="presProps.xml"/><Relationship Id="rId60" Type="http://schemas.openxmlformats.org/officeDocument/2006/relationships/slide" Target="slides/slide57.xml"/><Relationship Id="rId6" Type="http://schemas.openxmlformats.org/officeDocument/2006/relationships/slide" Target="slides/slide3.xml"/><Relationship Id="rId59" Type="http://schemas.openxmlformats.org/officeDocument/2006/relationships/slide" Target="slides/slide56.xml"/><Relationship Id="rId58" Type="http://schemas.openxmlformats.org/officeDocument/2006/relationships/slide" Target="slides/slide55.xml"/><Relationship Id="rId57" Type="http://schemas.openxmlformats.org/officeDocument/2006/relationships/slide" Target="slides/slide54.xml"/><Relationship Id="rId56" Type="http://schemas.openxmlformats.org/officeDocument/2006/relationships/slide" Target="slides/slide53.xml"/><Relationship Id="rId55" Type="http://schemas.openxmlformats.org/officeDocument/2006/relationships/slide" Target="slides/slide52.xml"/><Relationship Id="rId54" Type="http://schemas.openxmlformats.org/officeDocument/2006/relationships/slide" Target="slides/slide51.xml"/><Relationship Id="rId53" Type="http://schemas.openxmlformats.org/officeDocument/2006/relationships/slide" Target="slides/slide50.xml"/><Relationship Id="rId52" Type="http://schemas.openxmlformats.org/officeDocument/2006/relationships/slide" Target="slides/slide49.xml"/><Relationship Id="rId51" Type="http://schemas.openxmlformats.org/officeDocument/2006/relationships/slide" Target="slides/slide48.xml"/><Relationship Id="rId50" Type="http://schemas.openxmlformats.org/officeDocument/2006/relationships/slide" Target="slides/slide47.xml"/><Relationship Id="rId5" Type="http://schemas.openxmlformats.org/officeDocument/2006/relationships/slide" Target="slides/slide2.xml"/><Relationship Id="rId49" Type="http://schemas.openxmlformats.org/officeDocument/2006/relationships/slide" Target="slides/slide46.xml"/><Relationship Id="rId48" Type="http://schemas.openxmlformats.org/officeDocument/2006/relationships/slide" Target="slides/slide45.xml"/><Relationship Id="rId47" Type="http://schemas.openxmlformats.org/officeDocument/2006/relationships/slide" Target="slides/slide44.xml"/><Relationship Id="rId46" Type="http://schemas.openxmlformats.org/officeDocument/2006/relationships/slide" Target="slides/slide43.xml"/><Relationship Id="rId45" Type="http://schemas.openxmlformats.org/officeDocument/2006/relationships/slide" Target="slides/slide42.xml"/><Relationship Id="rId44" Type="http://schemas.openxmlformats.org/officeDocument/2006/relationships/slide" Target="slides/slide41.xml"/><Relationship Id="rId43" Type="http://schemas.openxmlformats.org/officeDocument/2006/relationships/slide" Target="slides/slide40.xml"/><Relationship Id="rId42" Type="http://schemas.openxmlformats.org/officeDocument/2006/relationships/slide" Target="slides/slide39.xml"/><Relationship Id="rId41" Type="http://schemas.openxmlformats.org/officeDocument/2006/relationships/slide" Target="slides/slide38.xml"/><Relationship Id="rId40" Type="http://schemas.openxmlformats.org/officeDocument/2006/relationships/slide" Target="slides/slide37.xml"/><Relationship Id="rId4" Type="http://schemas.openxmlformats.org/officeDocument/2006/relationships/notesMaster" Target="notesMasters/notesMaster1.xml"/><Relationship Id="rId39" Type="http://schemas.openxmlformats.org/officeDocument/2006/relationships/slide" Target="slides/slide36.xml"/><Relationship Id="rId38" Type="http://schemas.openxmlformats.org/officeDocument/2006/relationships/slide" Target="slides/slide35.xml"/><Relationship Id="rId37" Type="http://schemas.openxmlformats.org/officeDocument/2006/relationships/slide" Target="slides/slide34.xml"/><Relationship Id="rId36" Type="http://schemas.openxmlformats.org/officeDocument/2006/relationships/slide" Target="slides/slide33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0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2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3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4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5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6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7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8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9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0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2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3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4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5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6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7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8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9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0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2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3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4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5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6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7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9" Type="http://schemas.openxmlformats.org/officeDocument/2006/relationships/slide" Target="../slides/slide11.xml"/><Relationship Id="rId8" Type="http://schemas.openxmlformats.org/officeDocument/2006/relationships/slide" Target="../slides/slide10.xml"/><Relationship Id="rId7" Type="http://schemas.openxmlformats.org/officeDocument/2006/relationships/slide" Target="../slides/slide9.xml"/><Relationship Id="rId6" Type="http://schemas.openxmlformats.org/officeDocument/2006/relationships/slide" Target="../slides/slide8.xml"/><Relationship Id="rId5" Type="http://schemas.openxmlformats.org/officeDocument/2006/relationships/slide" Target="../slides/slide6.xml"/><Relationship Id="rId4" Type="http://schemas.openxmlformats.org/officeDocument/2006/relationships/image" Target="../media/image7.png"/><Relationship Id="rId3" Type="http://schemas.openxmlformats.org/officeDocument/2006/relationships/slide" Target="../slides/slide5.xml"/><Relationship Id="rId21" Type="http://schemas.openxmlformats.org/officeDocument/2006/relationships/slide" Target="../slides/slide52.xml"/><Relationship Id="rId20" Type="http://schemas.openxmlformats.org/officeDocument/2006/relationships/slide" Target="../slides/slide46.xml"/><Relationship Id="rId2" Type="http://schemas.openxmlformats.org/officeDocument/2006/relationships/image" Target="../media/image4.png"/><Relationship Id="rId19" Type="http://schemas.openxmlformats.org/officeDocument/2006/relationships/slide" Target="../slides/slide39.xml"/><Relationship Id="rId18" Type="http://schemas.openxmlformats.org/officeDocument/2006/relationships/slide" Target="../slides/slide34.xml"/><Relationship Id="rId17" Type="http://schemas.openxmlformats.org/officeDocument/2006/relationships/slide" Target="../slides/slide32.xml"/><Relationship Id="rId16" Type="http://schemas.openxmlformats.org/officeDocument/2006/relationships/slide" Target="../slides/slide28.xml"/><Relationship Id="rId15" Type="http://schemas.openxmlformats.org/officeDocument/2006/relationships/slide" Target="../slides/slide24.xml"/><Relationship Id="rId14" Type="http://schemas.openxmlformats.org/officeDocument/2006/relationships/slide" Target="../slides/slide22.xml"/><Relationship Id="rId13" Type="http://schemas.openxmlformats.org/officeDocument/2006/relationships/slide" Target="../slides/slide20.xml"/><Relationship Id="rId12" Type="http://schemas.openxmlformats.org/officeDocument/2006/relationships/slide" Target="../slides/slide18.xml"/><Relationship Id="rId11" Type="http://schemas.openxmlformats.org/officeDocument/2006/relationships/slide" Target="../slides/slide16.xml"/><Relationship Id="rId10" Type="http://schemas.openxmlformats.org/officeDocument/2006/relationships/slide" Target="../slides/slide13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4" Type="http://schemas.openxmlformats.org/officeDocument/2006/relationships/image" Target="../media/image6.png"/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4" Type="http://schemas.openxmlformats.org/officeDocument/2006/relationships/image" Target="../media/image7.png"/><Relationship Id="rId3" Type="http://schemas.openxmlformats.org/officeDocument/2006/relationships/slide" Target="../slides/slide5.xml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mc=目录配置1#8d2ba785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?linknodeid=back_to_first_catalog" descr="preencoded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91472" y="73152"/>
            <a:ext cx="2286000" cy="484632"/>
          </a:xfrm>
          <a:prstGeom prst="rect">
            <a:avLst/>
          </a:prstGeom>
        </p:spPr>
      </p:pic>
      <p:sp>
        <p:nvSpPr>
          <p:cNvPr id="4" name="C_0#auto_editor_catalog_5?lid=f60ccf935&amp;cid=f60ccf935&amp;vtp=1">
            <a:hlinkClick r:id="rId5" action="ppaction://hlinksldjump"/>
          </p:cNvPr>
          <p:cNvSpPr/>
          <p:nvPr/>
        </p:nvSpPr>
        <p:spPr>
          <a:xfrm>
            <a:off x="1517904" y="6519672"/>
            <a:ext cx="429768" cy="219456"/>
          </a:xfrm>
          <a:prstGeom prst="rect">
            <a:avLst/>
          </a:prstGeom>
          <a:solidFill>
            <a:srgbClr val="DAE3F3"/>
          </a:solidFill>
          <a:ln>
            <a:solidFill>
              <a:srgbClr val="5B9BD5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200" b="1" i="0" dirty="0">
                <a:solidFill>
                  <a:srgbClr val="0070C0"/>
                </a:solidFill>
                <a:latin typeface="Times New Roman" panose="02020603050405020304" pitchFamily="34" charset="0"/>
                <a:ea typeface="Calibri (正文)" pitchFamily="34" charset="-122"/>
                <a:cs typeface="Times New Roman" panose="02020603050405020304" pitchFamily="34" charset="-120"/>
              </a:rPr>
              <a:t>1</a:t>
            </a:r>
            <a:endParaRPr lang="en-US" sz="1200" dirty="0"/>
          </a:p>
        </p:txBody>
      </p:sp>
      <p:sp>
        <p:nvSpPr>
          <p:cNvPr id="5" name="C_0#auto_editor_catalog_5?lid=e0b8afaa5&amp;cid=e0b8afaa5&amp;vtp=1">
            <a:hlinkClick r:id="rId6" action="ppaction://hlinksldjump"/>
          </p:cNvPr>
          <p:cNvSpPr/>
          <p:nvPr/>
        </p:nvSpPr>
        <p:spPr>
          <a:xfrm>
            <a:off x="2057400" y="6519672"/>
            <a:ext cx="429768" cy="219456"/>
          </a:xfrm>
          <a:prstGeom prst="rect">
            <a:avLst/>
          </a:prstGeom>
          <a:solidFill>
            <a:srgbClr val="DAE3F3"/>
          </a:solidFill>
          <a:ln>
            <a:solidFill>
              <a:srgbClr val="5B9BD5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200" b="1" i="0" dirty="0">
                <a:solidFill>
                  <a:srgbClr val="0070C0"/>
                </a:solidFill>
                <a:latin typeface="Times New Roman" panose="02020603050405020304" pitchFamily="34" charset="0"/>
                <a:ea typeface="Calibri (正文)" pitchFamily="34" charset="-122"/>
                <a:cs typeface="Times New Roman" panose="02020603050405020304" pitchFamily="34" charset="-120"/>
              </a:rPr>
              <a:t>2</a:t>
            </a:r>
            <a:endParaRPr lang="en-US" sz="1200" dirty="0"/>
          </a:p>
        </p:txBody>
      </p:sp>
      <p:sp>
        <p:nvSpPr>
          <p:cNvPr id="6" name="C_0#auto_editor_catalog_5?lid=3d708fc40&amp;cid=3d708fc40&amp;vtp=1">
            <a:hlinkClick r:id="rId7" action="ppaction://hlinksldjump"/>
          </p:cNvPr>
          <p:cNvSpPr/>
          <p:nvPr/>
        </p:nvSpPr>
        <p:spPr>
          <a:xfrm>
            <a:off x="2596896" y="6519672"/>
            <a:ext cx="429768" cy="219456"/>
          </a:xfrm>
          <a:prstGeom prst="rect">
            <a:avLst/>
          </a:prstGeom>
          <a:solidFill>
            <a:srgbClr val="DAE3F3"/>
          </a:solidFill>
          <a:ln>
            <a:solidFill>
              <a:srgbClr val="5B9BD5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200" b="1" i="0" dirty="0">
                <a:solidFill>
                  <a:srgbClr val="0070C0"/>
                </a:solidFill>
                <a:latin typeface="Times New Roman" panose="02020603050405020304" pitchFamily="34" charset="0"/>
                <a:ea typeface="Calibri (正文)" pitchFamily="34" charset="-122"/>
                <a:cs typeface="Times New Roman" panose="02020603050405020304" pitchFamily="34" charset="-120"/>
              </a:rPr>
              <a:t>3</a:t>
            </a:r>
            <a:endParaRPr lang="en-US" sz="1200" dirty="0"/>
          </a:p>
        </p:txBody>
      </p:sp>
      <p:sp>
        <p:nvSpPr>
          <p:cNvPr id="7" name="C_0#auto_editor_catalog_5?lid=7a4327dd9&amp;cid=7a4327dd9&amp;vtp=1">
            <a:hlinkClick r:id="rId8" action="ppaction://hlinksldjump"/>
          </p:cNvPr>
          <p:cNvSpPr/>
          <p:nvPr/>
        </p:nvSpPr>
        <p:spPr>
          <a:xfrm>
            <a:off x="3136392" y="6519672"/>
            <a:ext cx="429768" cy="219456"/>
          </a:xfrm>
          <a:prstGeom prst="rect">
            <a:avLst/>
          </a:prstGeom>
          <a:solidFill>
            <a:srgbClr val="DAE3F3"/>
          </a:solidFill>
          <a:ln>
            <a:solidFill>
              <a:srgbClr val="5B9BD5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200" b="1" i="0" dirty="0">
                <a:solidFill>
                  <a:srgbClr val="0070C0"/>
                </a:solidFill>
                <a:latin typeface="Times New Roman" panose="02020603050405020304" pitchFamily="34" charset="0"/>
                <a:ea typeface="Calibri (正文)" pitchFamily="34" charset="-122"/>
                <a:cs typeface="Times New Roman" panose="02020603050405020304" pitchFamily="34" charset="-120"/>
              </a:rPr>
              <a:t>4</a:t>
            </a:r>
            <a:endParaRPr lang="en-US" sz="1200" dirty="0"/>
          </a:p>
        </p:txBody>
      </p:sp>
      <p:sp>
        <p:nvSpPr>
          <p:cNvPr id="8" name="C_0#auto_editor_catalog_5?lid=80c52baa0&amp;cid=80c52baa0&amp;vtp=1">
            <a:hlinkClick r:id="rId9" action="ppaction://hlinksldjump"/>
          </p:cNvPr>
          <p:cNvSpPr/>
          <p:nvPr/>
        </p:nvSpPr>
        <p:spPr>
          <a:xfrm>
            <a:off x="3675888" y="6519672"/>
            <a:ext cx="429768" cy="219456"/>
          </a:xfrm>
          <a:prstGeom prst="rect">
            <a:avLst/>
          </a:prstGeom>
          <a:solidFill>
            <a:srgbClr val="DAE3F3"/>
          </a:solidFill>
          <a:ln>
            <a:solidFill>
              <a:srgbClr val="5B9BD5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200" b="1" i="0" dirty="0">
                <a:solidFill>
                  <a:srgbClr val="0070C0"/>
                </a:solidFill>
                <a:latin typeface="Times New Roman" panose="02020603050405020304" pitchFamily="34" charset="0"/>
                <a:ea typeface="Calibri (正文)" pitchFamily="34" charset="-122"/>
                <a:cs typeface="Times New Roman" panose="02020603050405020304" pitchFamily="34" charset="-120"/>
              </a:rPr>
              <a:t>5</a:t>
            </a:r>
            <a:endParaRPr lang="en-US" sz="1200" dirty="0"/>
          </a:p>
        </p:txBody>
      </p:sp>
      <p:sp>
        <p:nvSpPr>
          <p:cNvPr id="9" name="C_0#auto_editor_catalog_5?lid=af87b9373&amp;cid=af87b9373&amp;vtp=1">
            <a:hlinkClick r:id="rId10" action="ppaction://hlinksldjump"/>
          </p:cNvPr>
          <p:cNvSpPr/>
          <p:nvPr/>
        </p:nvSpPr>
        <p:spPr>
          <a:xfrm>
            <a:off x="4215384" y="6519672"/>
            <a:ext cx="429768" cy="219456"/>
          </a:xfrm>
          <a:prstGeom prst="rect">
            <a:avLst/>
          </a:prstGeom>
          <a:solidFill>
            <a:srgbClr val="DAE3F3"/>
          </a:solidFill>
          <a:ln>
            <a:solidFill>
              <a:srgbClr val="5B9BD5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200" b="1" i="0" dirty="0">
                <a:solidFill>
                  <a:srgbClr val="0070C0"/>
                </a:solidFill>
                <a:latin typeface="Times New Roman" panose="02020603050405020304" pitchFamily="34" charset="0"/>
                <a:ea typeface="Calibri (正文)" pitchFamily="34" charset="-122"/>
                <a:cs typeface="Times New Roman" panose="02020603050405020304" pitchFamily="34" charset="-120"/>
              </a:rPr>
              <a:t>6</a:t>
            </a:r>
            <a:endParaRPr lang="en-US" sz="1200" dirty="0"/>
          </a:p>
        </p:txBody>
      </p:sp>
      <p:sp>
        <p:nvSpPr>
          <p:cNvPr id="10" name="C_0#auto_editor_catalog_5?lid=cde7579a8&amp;cid=cde7579a8&amp;vtp=1">
            <a:hlinkClick r:id="rId11" action="ppaction://hlinksldjump"/>
          </p:cNvPr>
          <p:cNvSpPr/>
          <p:nvPr/>
        </p:nvSpPr>
        <p:spPr>
          <a:xfrm>
            <a:off x="4754880" y="6519672"/>
            <a:ext cx="429768" cy="219456"/>
          </a:xfrm>
          <a:prstGeom prst="rect">
            <a:avLst/>
          </a:prstGeom>
          <a:solidFill>
            <a:srgbClr val="DAE3F3"/>
          </a:solidFill>
          <a:ln>
            <a:solidFill>
              <a:srgbClr val="5B9BD5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200" b="1" i="0" dirty="0">
                <a:solidFill>
                  <a:srgbClr val="0070C0"/>
                </a:solidFill>
                <a:latin typeface="Times New Roman" panose="02020603050405020304" pitchFamily="34" charset="0"/>
                <a:ea typeface="Calibri (正文)" pitchFamily="34" charset="-122"/>
                <a:cs typeface="Times New Roman" panose="02020603050405020304" pitchFamily="34" charset="-120"/>
              </a:rPr>
              <a:t>7</a:t>
            </a:r>
            <a:endParaRPr lang="en-US" sz="1200" dirty="0"/>
          </a:p>
        </p:txBody>
      </p:sp>
      <p:sp>
        <p:nvSpPr>
          <p:cNvPr id="11" name="C_0#auto_editor_catalog_5?lid=5d72c0bb5&amp;cid=5d72c0bb5&amp;vtp=1">
            <a:hlinkClick r:id="rId12" action="ppaction://hlinksldjump"/>
          </p:cNvPr>
          <p:cNvSpPr/>
          <p:nvPr/>
        </p:nvSpPr>
        <p:spPr>
          <a:xfrm>
            <a:off x="5294376" y="6519672"/>
            <a:ext cx="429768" cy="219456"/>
          </a:xfrm>
          <a:prstGeom prst="rect">
            <a:avLst/>
          </a:prstGeom>
          <a:solidFill>
            <a:srgbClr val="DAE3F3"/>
          </a:solidFill>
          <a:ln>
            <a:solidFill>
              <a:srgbClr val="5B9BD5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200" b="1" i="0" dirty="0">
                <a:solidFill>
                  <a:srgbClr val="0070C0"/>
                </a:solidFill>
                <a:latin typeface="Times New Roman" panose="02020603050405020304" pitchFamily="34" charset="0"/>
                <a:ea typeface="Calibri (正文)" pitchFamily="34" charset="-122"/>
                <a:cs typeface="Times New Roman" panose="02020603050405020304" pitchFamily="34" charset="-120"/>
              </a:rPr>
              <a:t>8</a:t>
            </a:r>
            <a:endParaRPr lang="en-US" sz="1200" dirty="0"/>
          </a:p>
        </p:txBody>
      </p:sp>
      <p:sp>
        <p:nvSpPr>
          <p:cNvPr id="12" name="C_0#auto_editor_catalog_5?lid=a790120f7&amp;cid=a790120f7&amp;vtp=1">
            <a:hlinkClick r:id="rId13" action="ppaction://hlinksldjump"/>
          </p:cNvPr>
          <p:cNvSpPr/>
          <p:nvPr/>
        </p:nvSpPr>
        <p:spPr>
          <a:xfrm>
            <a:off x="5833872" y="6519672"/>
            <a:ext cx="429768" cy="219456"/>
          </a:xfrm>
          <a:prstGeom prst="rect">
            <a:avLst/>
          </a:prstGeom>
          <a:solidFill>
            <a:srgbClr val="DAE3F3"/>
          </a:solidFill>
          <a:ln>
            <a:solidFill>
              <a:srgbClr val="5B9BD5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200" b="1" i="0" dirty="0">
                <a:solidFill>
                  <a:srgbClr val="0070C0"/>
                </a:solidFill>
                <a:latin typeface="Times New Roman" panose="02020603050405020304" pitchFamily="34" charset="0"/>
                <a:ea typeface="Calibri (正文)" pitchFamily="34" charset="-122"/>
                <a:cs typeface="Times New Roman" panose="02020603050405020304" pitchFamily="34" charset="-120"/>
              </a:rPr>
              <a:t>9</a:t>
            </a:r>
            <a:endParaRPr lang="en-US" sz="1200" dirty="0"/>
          </a:p>
        </p:txBody>
      </p:sp>
      <p:sp>
        <p:nvSpPr>
          <p:cNvPr id="13" name="C_0#auto_editor_catalog_5?lid=c13ddd494&amp;cid=c13ddd494&amp;vtp=1">
            <a:hlinkClick r:id="rId14" action="ppaction://hlinksldjump"/>
          </p:cNvPr>
          <p:cNvSpPr/>
          <p:nvPr/>
        </p:nvSpPr>
        <p:spPr>
          <a:xfrm>
            <a:off x="6373368" y="6519672"/>
            <a:ext cx="429768" cy="219456"/>
          </a:xfrm>
          <a:prstGeom prst="rect">
            <a:avLst/>
          </a:prstGeom>
          <a:solidFill>
            <a:srgbClr val="DAE3F3"/>
          </a:solidFill>
          <a:ln>
            <a:solidFill>
              <a:srgbClr val="5B9BD5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200" b="1" i="0" dirty="0">
                <a:solidFill>
                  <a:srgbClr val="0070C0"/>
                </a:solidFill>
                <a:latin typeface="Times New Roman" panose="02020603050405020304" pitchFamily="34" charset="0"/>
                <a:ea typeface="Calibri (正文)" pitchFamily="34" charset="-122"/>
                <a:cs typeface="Times New Roman" panose="02020603050405020304" pitchFamily="34" charset="-120"/>
              </a:rPr>
              <a:t>10</a:t>
            </a:r>
            <a:endParaRPr lang="en-US" sz="1200" dirty="0"/>
          </a:p>
        </p:txBody>
      </p:sp>
      <p:sp>
        <p:nvSpPr>
          <p:cNvPr id="14" name="C_0#auto_editor_catalog_5?lid=a00ef5872&amp;cid=a00ef5872&amp;vtp=1">
            <a:hlinkClick r:id="rId15" action="ppaction://hlinksldjump"/>
          </p:cNvPr>
          <p:cNvSpPr/>
          <p:nvPr/>
        </p:nvSpPr>
        <p:spPr>
          <a:xfrm>
            <a:off x="6912864" y="6519672"/>
            <a:ext cx="429768" cy="219456"/>
          </a:xfrm>
          <a:prstGeom prst="rect">
            <a:avLst/>
          </a:prstGeom>
          <a:solidFill>
            <a:srgbClr val="DAE3F3"/>
          </a:solidFill>
          <a:ln>
            <a:solidFill>
              <a:srgbClr val="5B9BD5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200" b="1" i="0" dirty="0">
                <a:solidFill>
                  <a:srgbClr val="0070C0"/>
                </a:solidFill>
                <a:latin typeface="Times New Roman" panose="02020603050405020304" pitchFamily="34" charset="0"/>
                <a:ea typeface="Calibri (正文)" pitchFamily="34" charset="-122"/>
                <a:cs typeface="Times New Roman" panose="02020603050405020304" pitchFamily="34" charset="-120"/>
              </a:rPr>
              <a:t>11</a:t>
            </a:r>
            <a:endParaRPr lang="en-US" sz="1200" dirty="0"/>
          </a:p>
        </p:txBody>
      </p:sp>
      <p:sp>
        <p:nvSpPr>
          <p:cNvPr id="15" name="C_0#auto_editor_catalog_5?lid=050ada317&amp;cid=050ada317&amp;vtp=1">
            <a:hlinkClick r:id="rId16" action="ppaction://hlinksldjump"/>
          </p:cNvPr>
          <p:cNvSpPr/>
          <p:nvPr/>
        </p:nvSpPr>
        <p:spPr>
          <a:xfrm>
            <a:off x="7452360" y="6519672"/>
            <a:ext cx="429768" cy="219456"/>
          </a:xfrm>
          <a:prstGeom prst="rect">
            <a:avLst/>
          </a:prstGeom>
          <a:solidFill>
            <a:srgbClr val="DAE3F3"/>
          </a:solidFill>
          <a:ln>
            <a:solidFill>
              <a:srgbClr val="5B9BD5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200" b="1" i="0" dirty="0">
                <a:solidFill>
                  <a:srgbClr val="0070C0"/>
                </a:solidFill>
                <a:latin typeface="Times New Roman" panose="02020603050405020304" pitchFamily="34" charset="0"/>
                <a:ea typeface="Calibri (正文)" pitchFamily="34" charset="-122"/>
                <a:cs typeface="Times New Roman" panose="02020603050405020304" pitchFamily="34" charset="-120"/>
              </a:rPr>
              <a:t>12</a:t>
            </a:r>
            <a:endParaRPr lang="en-US" sz="1200" dirty="0"/>
          </a:p>
        </p:txBody>
      </p:sp>
      <p:sp>
        <p:nvSpPr>
          <p:cNvPr id="16" name="C_0#auto_editor_catalog_5?lid=007c69f57&amp;cid=007c69f57&amp;vtp=1">
            <a:hlinkClick r:id="rId17" action="ppaction://hlinksldjump"/>
          </p:cNvPr>
          <p:cNvSpPr/>
          <p:nvPr/>
        </p:nvSpPr>
        <p:spPr>
          <a:xfrm>
            <a:off x="7991856" y="6519672"/>
            <a:ext cx="429768" cy="219456"/>
          </a:xfrm>
          <a:prstGeom prst="rect">
            <a:avLst/>
          </a:prstGeom>
          <a:solidFill>
            <a:srgbClr val="DAE3F3"/>
          </a:solidFill>
          <a:ln>
            <a:solidFill>
              <a:srgbClr val="5B9BD5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200" b="1" i="0" dirty="0">
                <a:solidFill>
                  <a:srgbClr val="0070C0"/>
                </a:solidFill>
                <a:latin typeface="Times New Roman" panose="02020603050405020304" pitchFamily="34" charset="0"/>
                <a:ea typeface="Calibri (正文)" pitchFamily="34" charset="-122"/>
                <a:cs typeface="Times New Roman" panose="02020603050405020304" pitchFamily="34" charset="-120"/>
              </a:rPr>
              <a:t>13</a:t>
            </a:r>
            <a:endParaRPr lang="en-US" sz="1200" dirty="0"/>
          </a:p>
        </p:txBody>
      </p:sp>
      <p:sp>
        <p:nvSpPr>
          <p:cNvPr id="17" name="C_0#auto_editor_catalog_5?lid=2beb44262&amp;cid=2beb44262&amp;vtp=1">
            <a:hlinkClick r:id="rId18" action="ppaction://hlinksldjump"/>
          </p:cNvPr>
          <p:cNvSpPr/>
          <p:nvPr/>
        </p:nvSpPr>
        <p:spPr>
          <a:xfrm>
            <a:off x="8531352" y="6519672"/>
            <a:ext cx="429768" cy="219456"/>
          </a:xfrm>
          <a:prstGeom prst="rect">
            <a:avLst/>
          </a:prstGeom>
          <a:solidFill>
            <a:srgbClr val="DAE3F3"/>
          </a:solidFill>
          <a:ln>
            <a:solidFill>
              <a:srgbClr val="5B9BD5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200" b="1" i="0" dirty="0">
                <a:solidFill>
                  <a:srgbClr val="0070C0"/>
                </a:solidFill>
                <a:latin typeface="Times New Roman" panose="02020603050405020304" pitchFamily="34" charset="0"/>
                <a:ea typeface="Calibri (正文)" pitchFamily="34" charset="-122"/>
                <a:cs typeface="Times New Roman" panose="02020603050405020304" pitchFamily="34" charset="-120"/>
              </a:rPr>
              <a:t>14</a:t>
            </a:r>
            <a:endParaRPr lang="en-US" sz="1200" dirty="0"/>
          </a:p>
        </p:txBody>
      </p:sp>
      <p:sp>
        <p:nvSpPr>
          <p:cNvPr id="18" name="C_0#auto_editor_catalog_5?lid=0f3458f49&amp;cid=0f3458f49&amp;vtp=1">
            <a:hlinkClick r:id="rId19" action="ppaction://hlinksldjump"/>
          </p:cNvPr>
          <p:cNvSpPr/>
          <p:nvPr/>
        </p:nvSpPr>
        <p:spPr>
          <a:xfrm>
            <a:off x="9070848" y="6519672"/>
            <a:ext cx="429768" cy="219456"/>
          </a:xfrm>
          <a:prstGeom prst="rect">
            <a:avLst/>
          </a:prstGeom>
          <a:solidFill>
            <a:srgbClr val="DAE3F3"/>
          </a:solidFill>
          <a:ln>
            <a:solidFill>
              <a:srgbClr val="5B9BD5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200" b="1" i="0" dirty="0">
                <a:solidFill>
                  <a:srgbClr val="0070C0"/>
                </a:solidFill>
                <a:latin typeface="Times New Roman" panose="02020603050405020304" pitchFamily="34" charset="0"/>
                <a:ea typeface="Calibri (正文)" pitchFamily="34" charset="-122"/>
                <a:cs typeface="Times New Roman" panose="02020603050405020304" pitchFamily="34" charset="-120"/>
              </a:rPr>
              <a:t>15</a:t>
            </a:r>
            <a:endParaRPr lang="en-US" sz="1200" dirty="0"/>
          </a:p>
        </p:txBody>
      </p:sp>
      <p:sp>
        <p:nvSpPr>
          <p:cNvPr id="19" name="C_0#auto_editor_catalog_5?lid=d3f3c74dc&amp;cid=d3f3c74dc&amp;vtp=1">
            <a:hlinkClick r:id="rId20" action="ppaction://hlinksldjump"/>
          </p:cNvPr>
          <p:cNvSpPr/>
          <p:nvPr/>
        </p:nvSpPr>
        <p:spPr>
          <a:xfrm>
            <a:off x="9610344" y="6519672"/>
            <a:ext cx="429768" cy="219456"/>
          </a:xfrm>
          <a:prstGeom prst="rect">
            <a:avLst/>
          </a:prstGeom>
          <a:solidFill>
            <a:srgbClr val="DAE3F3"/>
          </a:solidFill>
          <a:ln>
            <a:solidFill>
              <a:srgbClr val="5B9BD5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200" b="1" i="0" dirty="0">
                <a:solidFill>
                  <a:srgbClr val="0070C0"/>
                </a:solidFill>
                <a:latin typeface="Times New Roman" panose="02020603050405020304" pitchFamily="34" charset="0"/>
                <a:ea typeface="Calibri (正文)" pitchFamily="34" charset="-122"/>
                <a:cs typeface="Times New Roman" panose="02020603050405020304" pitchFamily="34" charset="-120"/>
              </a:rPr>
              <a:t>16</a:t>
            </a:r>
            <a:endParaRPr lang="en-US" sz="1200" dirty="0"/>
          </a:p>
        </p:txBody>
      </p:sp>
      <p:sp>
        <p:nvSpPr>
          <p:cNvPr id="20" name="C_0#auto_editor_catalog_5?lid=694f57ab5&amp;cid=694f57ab5&amp;vtp=1">
            <a:hlinkClick r:id="rId21" action="ppaction://hlinksldjump"/>
          </p:cNvPr>
          <p:cNvSpPr/>
          <p:nvPr/>
        </p:nvSpPr>
        <p:spPr>
          <a:xfrm>
            <a:off x="10149840" y="6519672"/>
            <a:ext cx="429768" cy="219456"/>
          </a:xfrm>
          <a:prstGeom prst="rect">
            <a:avLst/>
          </a:prstGeom>
          <a:solidFill>
            <a:srgbClr val="DAE3F3"/>
          </a:solidFill>
          <a:ln>
            <a:solidFill>
              <a:srgbClr val="5B9BD5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200" b="1" i="0" dirty="0">
                <a:solidFill>
                  <a:srgbClr val="0070C0"/>
                </a:solidFill>
                <a:latin typeface="Times New Roman" panose="02020603050405020304" pitchFamily="34" charset="0"/>
                <a:ea typeface="Calibri (正文)" pitchFamily="34" charset="-122"/>
                <a:cs typeface="Times New Roman" panose="02020603050405020304" pitchFamily="34" charset="-120"/>
              </a:rPr>
              <a:t>17</a:t>
            </a:r>
            <a:endParaRPr lang="en-US" sz="12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emistry#pid=67050d78ab13ecec3477b09d#tid=671067a6a180d60008f994be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9308592" y="5157216"/>
            <a:ext cx="2386584" cy="64922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3200" b="1" i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化  学</a:t>
            </a:r>
            <a:endParaRPr lang="en-US" sz="3200" dirty="0"/>
          </a:p>
        </p:txBody>
      </p:sp>
      <p:sp>
        <p:nvSpPr>
          <p:cNvPr id="4" name="MasterShapeName"/>
          <p:cNvSpPr/>
          <p:nvPr/>
        </p:nvSpPr>
        <p:spPr>
          <a:xfrm>
            <a:off x="8942832" y="5806440"/>
            <a:ext cx="3118104" cy="41148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九年级下册 沪教版</a:t>
            </a:r>
            <a:endParaRPr lang="en-US" sz="20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34440" y="1508760"/>
            <a:ext cx="9555480" cy="1289304"/>
          </a:xfrm>
          <a:prstGeom prst="rect">
            <a:avLst/>
          </a:prstGeom>
        </p:spPr>
      </p:pic>
      <p:pic>
        <p:nvPicPr>
          <p:cNvPr id="4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26664" y="1673352"/>
            <a:ext cx="7534656" cy="95097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4663440" y="1042416"/>
            <a:ext cx="2862072" cy="95097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6000" b="1" i="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目  录</a:t>
            </a:r>
            <a:endParaRPr lang="en-US" sz="6000" dirty="0"/>
          </a:p>
        </p:txBody>
      </p:sp>
      <p:sp>
        <p:nvSpPr>
          <p:cNvPr id="4" name="MasterShapeName"/>
          <p:cNvSpPr/>
          <p:nvPr/>
        </p:nvSpPr>
        <p:spPr>
          <a:xfrm>
            <a:off x="4059936" y="6044184"/>
            <a:ext cx="4059936" cy="27432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200" b="1" i="0" dirty="0">
                <a:solidFill>
                  <a:srgbClr val="FF0000"/>
                </a:solidFill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0"/>
              </a:rPr>
              <a:t>鼠标轻轻一点，内容立即呈现</a:t>
            </a:r>
            <a:endParaRPr lang="en-US" sz="12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?linknodeid=back_to_first_catalog" descr="preencoded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91472" y="73152"/>
            <a:ext cx="2286000" cy="48463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1.xml"/><Relationship Id="rId4" Type="http://schemas.openxmlformats.org/officeDocument/2006/relationships/slideLayout" Target="../slideLayouts/slideLayout10.xml"/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2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21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6.xml"/><Relationship Id="rId3" Type="http://schemas.openxmlformats.org/officeDocument/2006/relationships/slideLayout" Target="../slideLayouts/slideLayout10.xml"/><Relationship Id="rId2" Type="http://schemas.openxmlformats.org/officeDocument/2006/relationships/image" Target="../media/image23.png"/><Relationship Id="rId1" Type="http://schemas.openxmlformats.org/officeDocument/2006/relationships/image" Target="../media/image2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2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2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26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0.xml"/><Relationship Id="rId4" Type="http://schemas.openxmlformats.org/officeDocument/2006/relationships/slideLayout" Target="../slideLayouts/slideLayout10.xml"/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image" Target="../media/image27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30.png"/></Relationships>
</file>

<file path=ppt/slides/_rels/slide22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22.xml"/><Relationship Id="rId5" Type="http://schemas.openxmlformats.org/officeDocument/2006/relationships/slideLayout" Target="../slideLayouts/slideLayout10.xml"/><Relationship Id="rId4" Type="http://schemas.openxmlformats.org/officeDocument/2006/relationships/image" Target="../media/image34.png"/><Relationship Id="rId3" Type="http://schemas.openxmlformats.org/officeDocument/2006/relationships/image" Target="../media/image33.jpeg"/><Relationship Id="rId2" Type="http://schemas.openxmlformats.org/officeDocument/2006/relationships/image" Target="../media/image32.png"/><Relationship Id="rId1" Type="http://schemas.openxmlformats.org/officeDocument/2006/relationships/image" Target="../media/image31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35.png"/></Relationships>
</file>

<file path=ppt/slides/_rels/slide2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4.xml"/><Relationship Id="rId4" Type="http://schemas.openxmlformats.org/officeDocument/2006/relationships/slideLayout" Target="../slideLayouts/slideLayout10.xml"/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image" Target="../media/image36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39.jpeg"/></Relationships>
</file>

<file path=ppt/slides/_rels/slide2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6.xml"/><Relationship Id="rId3" Type="http://schemas.openxmlformats.org/officeDocument/2006/relationships/slideLayout" Target="../slideLayouts/slideLayout10.xml"/><Relationship Id="rId2" Type="http://schemas.openxmlformats.org/officeDocument/2006/relationships/image" Target="../media/image41.png"/><Relationship Id="rId1" Type="http://schemas.openxmlformats.org/officeDocument/2006/relationships/image" Target="../media/image40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0.xml"/></Relationships>
</file>

<file path=ppt/slides/_rels/slide28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28.xml"/><Relationship Id="rId5" Type="http://schemas.openxmlformats.org/officeDocument/2006/relationships/slideLayout" Target="../slideLayouts/slideLayout10.xml"/><Relationship Id="rId4" Type="http://schemas.openxmlformats.org/officeDocument/2006/relationships/image" Target="../media/image45.png"/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image" Target="../media/image42.png"/></Relationships>
</file>

<file path=ppt/slides/_rels/slide2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9.xml"/><Relationship Id="rId3" Type="http://schemas.openxmlformats.org/officeDocument/2006/relationships/slideLayout" Target="../slideLayouts/slideLayout10.xml"/><Relationship Id="rId2" Type="http://schemas.openxmlformats.org/officeDocument/2006/relationships/image" Target="../media/image47.png"/><Relationship Id="rId1" Type="http://schemas.openxmlformats.org/officeDocument/2006/relationships/image" Target="../media/image46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0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48.png"/></Relationships>
</file>

<file path=ppt/slides/_rels/slide3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1.xml"/><Relationship Id="rId3" Type="http://schemas.openxmlformats.org/officeDocument/2006/relationships/slideLayout" Target="../slideLayouts/slideLayout10.xml"/><Relationship Id="rId2" Type="http://schemas.openxmlformats.org/officeDocument/2006/relationships/image" Target="../media/image50.png"/><Relationship Id="rId1" Type="http://schemas.openxmlformats.org/officeDocument/2006/relationships/image" Target="../media/image49.png"/></Relationships>
</file>

<file path=ppt/slides/_rels/slide3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2.xml"/><Relationship Id="rId3" Type="http://schemas.openxmlformats.org/officeDocument/2006/relationships/slideLayout" Target="../slideLayouts/slideLayout10.xml"/><Relationship Id="rId2" Type="http://schemas.openxmlformats.org/officeDocument/2006/relationships/image" Target="../media/image52.png"/><Relationship Id="rId1" Type="http://schemas.openxmlformats.org/officeDocument/2006/relationships/image" Target="../media/image51.png"/></Relationships>
</file>

<file path=ppt/slides/_rels/slide3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3.xml"/><Relationship Id="rId4" Type="http://schemas.openxmlformats.org/officeDocument/2006/relationships/slideLayout" Target="../slideLayouts/slideLayout10.xml"/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image" Target="../media/image53.jpeg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34.xml"/><Relationship Id="rId7" Type="http://schemas.openxmlformats.org/officeDocument/2006/relationships/slideLayout" Target="../slideLayouts/slideLayout10.xml"/><Relationship Id="rId6" Type="http://schemas.openxmlformats.org/officeDocument/2006/relationships/image" Target="../media/image61.png"/><Relationship Id="rId5" Type="http://schemas.openxmlformats.org/officeDocument/2006/relationships/image" Target="../media/image60.png"/><Relationship Id="rId4" Type="http://schemas.openxmlformats.org/officeDocument/2006/relationships/image" Target="../media/image59.png"/><Relationship Id="rId3" Type="http://schemas.openxmlformats.org/officeDocument/2006/relationships/image" Target="../media/image58.jpeg"/><Relationship Id="rId2" Type="http://schemas.openxmlformats.org/officeDocument/2006/relationships/image" Target="../media/image57.jpeg"/><Relationship Id="rId1" Type="http://schemas.openxmlformats.org/officeDocument/2006/relationships/image" Target="../media/image56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5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62.png"/></Relationships>
</file>

<file path=ppt/slides/_rels/slide3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6.xml"/><Relationship Id="rId3" Type="http://schemas.openxmlformats.org/officeDocument/2006/relationships/slideLayout" Target="../slideLayouts/slideLayout10.xml"/><Relationship Id="rId2" Type="http://schemas.openxmlformats.org/officeDocument/2006/relationships/image" Target="../media/image64.png"/><Relationship Id="rId1" Type="http://schemas.openxmlformats.org/officeDocument/2006/relationships/image" Target="../media/image63.pn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0.xml"/></Relationships>
</file>

<file path=ppt/slides/_rels/slide3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8.xml"/><Relationship Id="rId3" Type="http://schemas.openxmlformats.org/officeDocument/2006/relationships/slideLayout" Target="../slideLayouts/slideLayout10.xml"/><Relationship Id="rId2" Type="http://schemas.openxmlformats.org/officeDocument/2006/relationships/image" Target="../media/image66.png"/><Relationship Id="rId1" Type="http://schemas.openxmlformats.org/officeDocument/2006/relationships/image" Target="../media/image65.png"/></Relationships>
</file>

<file path=ppt/slides/_rels/slide39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39.xml"/><Relationship Id="rId8" Type="http://schemas.openxmlformats.org/officeDocument/2006/relationships/slideLayout" Target="../slideLayouts/slideLayout10.xml"/><Relationship Id="rId7" Type="http://schemas.openxmlformats.org/officeDocument/2006/relationships/image" Target="../media/image73.jpeg"/><Relationship Id="rId6" Type="http://schemas.openxmlformats.org/officeDocument/2006/relationships/image" Target="../media/image72.jpeg"/><Relationship Id="rId5" Type="http://schemas.openxmlformats.org/officeDocument/2006/relationships/image" Target="../media/image71.jpeg"/><Relationship Id="rId4" Type="http://schemas.openxmlformats.org/officeDocument/2006/relationships/image" Target="../media/image70.jpeg"/><Relationship Id="rId3" Type="http://schemas.openxmlformats.org/officeDocument/2006/relationships/image" Target="../media/image69.jpeg"/><Relationship Id="rId2" Type="http://schemas.openxmlformats.org/officeDocument/2006/relationships/image" Target="../media/image68.jpeg"/><Relationship Id="rId1" Type="http://schemas.openxmlformats.org/officeDocument/2006/relationships/image" Target="../media/image67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0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0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2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74.png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0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0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5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75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6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76.png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10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10.xml"/></Relationships>
</file>

<file path=ppt/slides/_rels/slide49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49.xml"/><Relationship Id="rId4" Type="http://schemas.openxmlformats.org/officeDocument/2006/relationships/slideLayout" Target="../slideLayouts/slideLayout10.xml"/><Relationship Id="rId3" Type="http://schemas.openxmlformats.org/officeDocument/2006/relationships/image" Target="../media/image79.png"/><Relationship Id="rId2" Type="http://schemas.openxmlformats.org/officeDocument/2006/relationships/image" Target="../media/image78.png"/><Relationship Id="rId1" Type="http://schemas.openxmlformats.org/officeDocument/2006/relationships/image" Target="../media/image77.png"/></Relationships>
</file>

<file path=ppt/slides/_rels/slide5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5.xml"/><Relationship Id="rId6" Type="http://schemas.openxmlformats.org/officeDocument/2006/relationships/slideLayout" Target="../slideLayouts/slideLayout7.xml"/><Relationship Id="rId5" Type="http://schemas.openxmlformats.org/officeDocument/2006/relationships/slide" Target="slide52.xml"/><Relationship Id="rId4" Type="http://schemas.openxmlformats.org/officeDocument/2006/relationships/slide" Target="slide39.xml"/><Relationship Id="rId3" Type="http://schemas.openxmlformats.org/officeDocument/2006/relationships/slide" Target="slide24.xml"/><Relationship Id="rId2" Type="http://schemas.openxmlformats.org/officeDocument/2006/relationships/image" Target="../media/image9.png"/><Relationship Id="rId1" Type="http://schemas.openxmlformats.org/officeDocument/2006/relationships/slide" Target="slide6.xml"/></Relationships>
</file>

<file path=ppt/slides/_rels/slide50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50.xml"/><Relationship Id="rId4" Type="http://schemas.openxmlformats.org/officeDocument/2006/relationships/slideLayout" Target="../slideLayouts/slideLayout10.xml"/><Relationship Id="rId3" Type="http://schemas.openxmlformats.org/officeDocument/2006/relationships/image" Target="../media/image82.png"/><Relationship Id="rId2" Type="http://schemas.openxmlformats.org/officeDocument/2006/relationships/image" Target="../media/image81.png"/><Relationship Id="rId1" Type="http://schemas.openxmlformats.org/officeDocument/2006/relationships/image" Target="../media/image80.png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10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2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83.jpeg"/></Relationships>
</file>

<file path=ppt/slides/_rels/slide5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3.xml"/><Relationship Id="rId3" Type="http://schemas.openxmlformats.org/officeDocument/2006/relationships/slideLayout" Target="../slideLayouts/slideLayout10.xml"/><Relationship Id="rId2" Type="http://schemas.openxmlformats.org/officeDocument/2006/relationships/image" Target="../media/image85.png"/><Relationship Id="rId1" Type="http://schemas.openxmlformats.org/officeDocument/2006/relationships/image" Target="../media/image84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4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86.png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10.xml"/></Relationships>
</file>

<file path=ppt/slides/_rels/slide5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56.xml"/><Relationship Id="rId4" Type="http://schemas.openxmlformats.org/officeDocument/2006/relationships/slideLayout" Target="../slideLayouts/slideLayout10.xml"/><Relationship Id="rId3" Type="http://schemas.openxmlformats.org/officeDocument/2006/relationships/image" Target="../media/image89.png"/><Relationship Id="rId2" Type="http://schemas.openxmlformats.org/officeDocument/2006/relationships/image" Target="../media/image88.png"/><Relationship Id="rId1" Type="http://schemas.openxmlformats.org/officeDocument/2006/relationships/image" Target="../media/image87.png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8.xml"/><Relationship Id="rId5" Type="http://schemas.openxmlformats.org/officeDocument/2006/relationships/slideLayout" Target="../slideLayouts/slideLayout10.xml"/><Relationship Id="rId4" Type="http://schemas.openxmlformats.org/officeDocument/2006/relationships/image" Target="../media/image14.jpeg"/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9.xml"/><Relationship Id="rId3" Type="http://schemas.openxmlformats.org/officeDocument/2006/relationships/slideLayout" Target="../slideLayouts/slideLayout10.xml"/><Relationship Id="rId2" Type="http://schemas.openxmlformats.org/officeDocument/2006/relationships/image" Target="../media/image16.png"/><Relationship Id="rId1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4_1#7a4327dd9?vopoq=1&amp;pid=327623908&amp;color=0,0,0&amp;vtp=1&amp;bt=1&amp;bbb=1&amp;hb=1"/>
          <p:cNvSpPr/>
          <p:nvPr/>
        </p:nvSpPr>
        <p:spPr>
          <a:xfrm>
            <a:off x="649224" y="864000"/>
            <a:ext cx="10899648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C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4.</a:t>
            </a:r>
            <a:r>
              <a:rPr lang="en-US" altLang="zh-CN" sz="24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[2023四川自贡中考]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溶液用途广泛，与人们的生活息息相关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。下列说法正确的是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3" name="QC_5_AN.15_1#7a4327dd9.bracket?vopoq=1&amp;pid=327623908&amp;color=0,0,0&amp;vpa=4&amp;vtp=1"/>
          <p:cNvSpPr/>
          <p:nvPr/>
        </p:nvSpPr>
        <p:spPr>
          <a:xfrm>
            <a:off x="881793" y="1411370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4" name="QC_5_BD.16_1#7a4327dd9.choices?vopoq=1&amp;pid=327623908&amp;color=0,0,0&amp;vtp=1&amp;bbb=1"/>
          <p:cNvSpPr/>
          <p:nvPr/>
        </p:nvSpPr>
        <p:spPr>
          <a:xfrm>
            <a:off x="649224" y="1971820"/>
            <a:ext cx="10899648" cy="21509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A.溶液是由溶质和溶剂组成的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.溶液都是无色透明的液体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.溶液是具有均一性、稳定性的纯净物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.饱和溶液一定是浓溶液，不饱和溶液一定是稀溶液</a:t>
            </a:r>
            <a:endParaRPr lang="en-US" altLang="zh-CN" sz="2400" dirty="0"/>
          </a:p>
        </p:txBody>
      </p:sp>
      <p:sp>
        <p:nvSpPr>
          <p:cNvPr id="5" name="QC_5_AS.17_1#7a4327dd9?vopoq=1&amp;pid=327623908&amp;color=0,0,0&amp;vtp=1&amp;bbb=1&amp;hb=1"/>
          <p:cNvSpPr/>
          <p:nvPr/>
        </p:nvSpPr>
        <p:spPr>
          <a:xfrm>
            <a:off x="649224" y="4168920"/>
            <a:ext cx="10899648" cy="21509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溶液是由溶质和溶剂组成的，A正确。</a:t>
            </a:r>
            <a:r>
              <a:rPr lang="en-US" altLang="zh-CN" sz="2400" b="0" i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溶液不一定都是无色透明的液体，</a:t>
            </a:r>
            <a:endParaRPr lang="en-US" altLang="zh-CN" sz="2400" b="0" i="0">
              <a:solidFill>
                <a:srgbClr val="FF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如硫酸铜溶液是蓝色的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，B错误。溶液是具有均一性、稳定性的混合物，C</a:t>
            </a:r>
            <a:r>
              <a:rPr lang="en-US" altLang="zh-CN" sz="2400" b="0" i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错误。</a:t>
            </a:r>
            <a:endParaRPr lang="en-US" altLang="zh-CN" sz="2400" b="0" i="0">
              <a:solidFill>
                <a:srgbClr val="FF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溶液是否饱和与溶液的浓稀没有必然联系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，饱和溶液不一定是浓溶液</a:t>
            </a:r>
            <a:r>
              <a:rPr lang="en-US" altLang="zh-CN" sz="2400" b="0" i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，不饱和溶</a:t>
            </a:r>
            <a:endParaRPr lang="en-US" altLang="zh-CN" sz="2400" b="0" i="0">
              <a:solidFill>
                <a:srgbClr val="FF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液不一定是稀溶液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，D错误。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18_1#80c52baa0?vopoq=1&amp;pid=327623908&amp;color=0,0,0&amp;vtp=1&amp;bt=1&amp;bbb=1&amp;hb=1"/>
              <p:cNvSpPr/>
              <p:nvPr/>
            </p:nvSpPr>
            <p:spPr>
              <a:xfrm>
                <a:off x="649224" y="864000"/>
                <a:ext cx="10899648" cy="103339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C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5.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[2024浙江杭州月考]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20</m:t>
                    </m:r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℃</m:t>
                    </m:r>
                  </m:oMath>
                </a14:m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时，把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36</m:t>
                    </m:r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g</m:t>
                    </m:r>
                  </m:oMath>
                </a14:m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氯化钠放入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64</m:t>
                    </m:r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g</m:t>
                    </m:r>
                  </m:oMath>
                </a14:m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水中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，使其充分溶解</a:t>
                </a:r>
                <a:r>
                  <a:rPr lang="en-US" altLang="zh-CN" sz="100" b="0" i="0" kern="0" spc="-9990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endParaRPr lang="zh-CN" altLang="en-US" sz="2400" b="0" i="0" dirty="0">
                  <a:solidFill>
                    <a:srgbClr val="000000"/>
                  </a:solidFill>
                  <a:latin typeface="Cambria Math" panose="02040503050406030204" pitchFamily="18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200"/>
                  </a:lnSpc>
                </a:pP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(</m:t>
                    </m:r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20</m:t>
                    </m:r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℃</m:t>
                    </m:r>
                  </m:oMath>
                </a14:m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时氯化钠的溶解度为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36</m:t>
                    </m:r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g</m:t>
                    </m:r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对所得溶液的有关说法错误的是(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 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)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2" name="QC_5_BD.18_1#80c52baa0?vopoq=1&amp;pid=327623908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224" y="864000"/>
                <a:ext cx="10899648" cy="1033399"/>
              </a:xfrm>
              <a:prstGeom prst="rect">
                <a:avLst/>
              </a:prstGeom>
              <a:blipFill rotWithShape="1">
                <a:blip r:embed="rId1"/>
                <a:stretch>
                  <a:fillRect l="-2" t="-39" r="1" b="-565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19_1#80c52baa0.bracket?vopoq=1&amp;pid=327623908&amp;color=0,0,0&amp;vpa=5&amp;vtp=1"/>
          <p:cNvSpPr/>
          <p:nvPr/>
        </p:nvSpPr>
        <p:spPr>
          <a:xfrm>
            <a:off x="9697181" y="1411370"/>
            <a:ext cx="4238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endParaRPr lang="en-US" altLang="zh-CN" sz="2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BD.20_1#80c52baa0.choices?vopoq=1&amp;pid=327623908&amp;color=0,0,0&amp;vtp=1&amp;bbb=1"/>
              <p:cNvSpPr/>
              <p:nvPr/>
            </p:nvSpPr>
            <p:spPr>
              <a:xfrm>
                <a:off x="649224" y="1909209"/>
                <a:ext cx="10899648" cy="1026605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400"/>
                  </a:lnSpc>
                  <a:tabLst>
                    <a:tab pos="5555615" algn="l"/>
                  </a:tabLst>
                </a:pP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A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.该溶液是氯化钠的饱和溶液</a:t>
                </a:r>
                <a:r>
                  <a:rPr lang="en-US" altLang="zh-CN" sz="24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B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.溶液中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Na</m:t>
                        </m:r>
                      </m:e>
                      <m:sup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和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Cl</m:t>
                        </m:r>
                      </m:e>
                      <m:sup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个数一定相等</a:t>
                </a:r>
                <a:endParaRPr lang="en-US" altLang="zh-CN" sz="2400" dirty="0"/>
              </a:p>
              <a:p>
                <a:pPr latinLnBrk="1">
                  <a:lnSpc>
                    <a:spcPts val="4200"/>
                  </a:lnSpc>
                  <a:tabLst>
                    <a:tab pos="5555615" algn="l"/>
                  </a:tabLst>
                </a:pP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C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.溶液质量为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100</m:t>
                    </m:r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g</m:t>
                    </m:r>
                  </m:oMath>
                </a14:m>
                <a:r>
                  <a:rPr lang="en-US" altLang="zh-CN" sz="24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D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.溶质与溶剂质量比为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9</m:t>
                    </m:r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:</m:t>
                    </m:r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25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4" name="QC_5_BD.20_1#80c52baa0.choices?vopoq=1&amp;pid=327623908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224" y="1909209"/>
                <a:ext cx="10899648" cy="1026605"/>
              </a:xfrm>
              <a:prstGeom prst="rect">
                <a:avLst/>
              </a:prstGeom>
              <a:blipFill rotWithShape="1">
                <a:blip r:embed="rId2"/>
                <a:stretch>
                  <a:fillRect l="-2" t="-39" r="1" b="-635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AS.21_1#80c52baa0?vopoq=1&amp;pid=327623908&amp;color=0,0,0&amp;vtp=1&amp;bbb=1&amp;hb=1"/>
              <p:cNvSpPr/>
              <p:nvPr/>
            </p:nvSpPr>
            <p:spPr>
              <a:xfrm>
                <a:off x="649224" y="2936639"/>
                <a:ext cx="10899648" cy="326859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黑体" panose="02010609060101010101" pitchFamily="34" charset="-122"/>
                    <a:cs typeface="Times New Roman" panose="02020603050405020304" pitchFamily="34" charset="-120"/>
                  </a:rPr>
                  <a:t>【解析】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20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℃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时，氯化钠的溶解度是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36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g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,其含义是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20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℃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100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g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水中最多溶解</a:t>
                </a:r>
                <a:endParaRPr lang="en-US" altLang="zh-CN" sz="2400" b="0" i="0">
                  <a:solidFill>
                    <a:srgbClr val="FF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36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g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氯化钠。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20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℃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时，把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36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g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氯化钠放入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64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g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水中，氯化钠没有全部溶解</a:t>
                </a:r>
                <a:r>
                  <a:rPr lang="en-US" altLang="zh-CN" sz="24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，该溶液</a:t>
                </a:r>
                <a:endParaRPr lang="en-US" altLang="zh-CN" sz="2400" b="0" i="0">
                  <a:solidFill>
                    <a:srgbClr val="FF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是氯化钠的饱和溶液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，A正确；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NaCl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中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Na</m:t>
                        </m:r>
                      </m:e>
                      <m:sup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和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Cl</m:t>
                        </m:r>
                      </m:e>
                      <m:sup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比例为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1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: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1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，溶液中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Na</m:t>
                        </m:r>
                      </m:e>
                      <m:sup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和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Cl</m:t>
                        </m:r>
                      </m:e>
                      <m:sup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个数</a:t>
                </a:r>
                <a:endParaRPr lang="en-US" altLang="zh-CN" sz="2400" b="0" i="0">
                  <a:solidFill>
                    <a:srgbClr val="FF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一定相等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，B正确；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20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℃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64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g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水中最多溶解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23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.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04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g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氯化钠</a:t>
                </a:r>
                <a:r>
                  <a:rPr lang="en-US" altLang="zh-CN" sz="24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，该溶液的质量是</a:t>
                </a:r>
                <a:endParaRPr lang="en-US" altLang="zh-CN" sz="2400" b="0" i="0">
                  <a:solidFill>
                    <a:srgbClr val="FF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87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.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04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g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，C错误；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20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℃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时，氯化钠的溶解度为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36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g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，则氯化钠的饱和溶液中溶质</a:t>
                </a:r>
                <a:endParaRPr lang="en-US" altLang="zh-CN" sz="2400" b="0" i="0">
                  <a:solidFill>
                    <a:srgbClr val="FF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sz="24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与溶剂质量比为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36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: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100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9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: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25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，D正确。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5" name="QC_5_AS.21_1#80c52baa0?vopoq=1&amp;pid=327623908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224" y="2936639"/>
                <a:ext cx="10899648" cy="3268599"/>
              </a:xfrm>
              <a:prstGeom prst="rect">
                <a:avLst/>
              </a:prstGeom>
              <a:blipFill rotWithShape="1">
                <a:blip r:embed="rId3"/>
                <a:stretch>
                  <a:fillRect l="-2" t="-12" r="-611" b="-178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EX.22_1#80c52baa0?vopoq=1&amp;pid=327623908&amp;color=0,0,0&amp;vtp=1&amp;bt=1&amp;bbb=1"/>
              <p:cNvSpPr/>
              <p:nvPr/>
            </p:nvSpPr>
            <p:spPr>
              <a:xfrm>
                <a:off x="649224" y="864000"/>
                <a:ext cx="10899648" cy="270979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上分归纳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理解固体物质溶解度概念的四个要素</a:t>
                </a:r>
                <a:endParaRPr lang="en-US" altLang="zh-CN" sz="2400" dirty="0"/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（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1）“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一定温度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”——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条件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400" dirty="0"/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（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2）“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100</m:t>
                    </m:r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g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溶剂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”——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标准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400" dirty="0"/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（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3）“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饱和状态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”——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状态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400" dirty="0"/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（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4）“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溶解的质量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（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溶质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）”——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单位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: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g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2" name="QC_5_EX.22_1#80c52baa0?vopoq=1&amp;pid=327623908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224" y="864000"/>
                <a:ext cx="10899648" cy="2709799"/>
              </a:xfrm>
              <a:prstGeom prst="rect">
                <a:avLst/>
              </a:prstGeom>
              <a:blipFill rotWithShape="1">
                <a:blip r:embed="rId1"/>
                <a:stretch>
                  <a:fillRect l="-2" t="-15" r="1" b="-215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23_1#af87b9373?sp=1&amp;vopoq=1&amp;pid=327623908&amp;color=0,0,0&amp;vtp=1&amp;bt=1&amp;bbb=1&amp;hb=1"/>
          <p:cNvSpPr/>
          <p:nvPr/>
        </p:nvSpPr>
        <p:spPr>
          <a:xfrm>
            <a:off x="649224" y="864000"/>
            <a:ext cx="10899648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C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6.</a:t>
            </a:r>
            <a:r>
              <a:rPr lang="en-US" altLang="zh-CN" sz="24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[2024四川成都中考]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将某碳酸饮料拧开，倒入装有冰块的杯中，如图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。选项中分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析合理的是(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3" name="QC_5_AN.24_1#af87b9373.bracket?vopoq=1&amp;pid=327623908&amp;color=0,0,0&amp;vpa=6&amp;vtp=1"/>
          <p:cNvSpPr/>
          <p:nvPr/>
        </p:nvSpPr>
        <p:spPr>
          <a:xfrm>
            <a:off x="2418492" y="1411370"/>
            <a:ext cx="4238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endParaRPr lang="en-US" altLang="zh-CN" sz="2400" dirty="0"/>
          </a:p>
        </p:txBody>
      </p:sp>
      <p:pic>
        <p:nvPicPr>
          <p:cNvPr id="4" name="QC_5_BD.25_1#af87b9373?htil=2&amp;vopoq=1&amp;pid=327623908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200371" y="2036209"/>
            <a:ext cx="3099816" cy="1773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QC_5_BD.25_2#af87b9373.choices?htil=2&amp;vopoq=1&amp;pid=327623908&amp;color=0,0,0&amp;vtp=1&amp;bbb=1"/>
          <p:cNvSpPr/>
          <p:nvPr/>
        </p:nvSpPr>
        <p:spPr>
          <a:xfrm>
            <a:off x="649224" y="1971820"/>
            <a:ext cx="7662672" cy="21509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A.拧开瓶盖后，二氧化碳溶解度变大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.产生气泡的原因是饮料与冰发生化学反应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.冒泡刚结束时，饮料仍然是二氧化碳的饱和溶液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.图中现象能说明二氧化碳溶解度与压强、温度的关系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26_1#af87b9373?vopoq=1&amp;pid=327623908&amp;color=0,0,0&amp;vtp=1&amp;bt=1&amp;bbb=1&amp;hb=1"/>
          <p:cNvSpPr/>
          <p:nvPr/>
        </p:nvSpPr>
        <p:spPr>
          <a:xfrm>
            <a:off x="649224" y="864000"/>
            <a:ext cx="10899648" cy="3268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拧开瓶盖后，压强减小，气体的溶解度减小，A错误</a:t>
            </a:r>
            <a:r>
              <a:rPr lang="en-US" altLang="zh-CN" sz="2400" b="0" i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。产生气泡是因为压</a:t>
            </a:r>
            <a:endParaRPr lang="en-US" altLang="zh-CN" sz="2400" b="0" i="0">
              <a:solidFill>
                <a:srgbClr val="FF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强减小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，气体的溶解度减小，二氧化碳逸出，B错误</a:t>
            </a:r>
            <a:r>
              <a:rPr lang="en-US" altLang="zh-CN" sz="2400" b="0" i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。将碳酸饮料倒入装有冰块的</a:t>
            </a:r>
            <a:endParaRPr lang="en-US" altLang="zh-CN" sz="2400" b="0" i="0">
              <a:solidFill>
                <a:srgbClr val="FF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杯中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，有气泡产生，二氧化碳逸出，冒泡刚结束时</a:t>
            </a:r>
            <a:r>
              <a:rPr lang="en-US" altLang="zh-CN" sz="2400" b="0" i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，饮料仍是二氧化碳的饱和溶</a:t>
            </a:r>
            <a:endParaRPr lang="en-US" altLang="zh-CN" sz="2400" b="0" i="0">
              <a:solidFill>
                <a:srgbClr val="FF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液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，C正确。将碳酸饮料倒入装有冰块的杯中，压强减小，</a:t>
            </a:r>
            <a:r>
              <a:rPr lang="en-US" altLang="zh-CN" sz="2400" b="0" i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二氧化碳的溶解度减小，</a:t>
            </a:r>
            <a:endParaRPr lang="en-US" altLang="zh-CN" sz="2400" b="0" i="0">
              <a:solidFill>
                <a:srgbClr val="FF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温度降低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，二氧化碳的溶解度增大，有气泡产生，说明二氧化碳溶解度减小</a:t>
            </a:r>
            <a:r>
              <a:rPr lang="en-US" altLang="zh-CN" sz="2400" b="0" i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，该</a:t>
            </a:r>
            <a:endParaRPr lang="en-US" altLang="zh-CN" sz="2400" b="0" i="0">
              <a:solidFill>
                <a:srgbClr val="FF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现象能说明二氧化碳溶解度与压强的关系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，不能说明其与温度的关系，D错误。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EX.27_1#af87b9373?vopoq=1&amp;pid=327623908&amp;color=0,0,0&amp;vtp=1&amp;bt=1&amp;bbb=1"/>
          <p:cNvSpPr/>
          <p:nvPr/>
        </p:nvSpPr>
        <p:spPr>
          <a:xfrm>
            <a:off x="649224" y="864000"/>
            <a:ext cx="10899648" cy="15921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上分归纳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影响气体的溶解度的外界因素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1）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温度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：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温度越高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气体的溶解度越小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2）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压强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：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压强越大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气体的溶解度越大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28_1#cde7579a8?sp=1&amp;vopoq=1&amp;pid=327623908&amp;color=0,0,0&amp;vtp=1&amp;bt=1&amp;bbb=1&amp;hb=1"/>
          <p:cNvSpPr/>
          <p:nvPr/>
        </p:nvSpPr>
        <p:spPr>
          <a:xfrm>
            <a:off x="649224" y="859536"/>
            <a:ext cx="10899648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C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7.</a:t>
            </a:r>
            <a:r>
              <a:rPr lang="en-US" altLang="zh-CN" sz="24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[2024云南中考]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实验室中存放有如图所示的氯化钾溶液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。下列说法错误的是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3" name="QC_5_AN.29_1#cde7579a8.bracket?vopoq=1&amp;pid=327623908&amp;color=0,0,0&amp;vpa=7&amp;vtp=1"/>
          <p:cNvSpPr/>
          <p:nvPr/>
        </p:nvSpPr>
        <p:spPr>
          <a:xfrm>
            <a:off x="881793" y="1406906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endParaRPr lang="en-US" altLang="zh-CN" sz="2400" dirty="0"/>
          </a:p>
        </p:txBody>
      </p:sp>
      <p:pic>
        <p:nvPicPr>
          <p:cNvPr id="4" name="QC_5_BD.30_1#cde7579a8?htil=3&amp;vopoq=1&amp;pid=327623908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625979" y="2030730"/>
            <a:ext cx="859536" cy="1545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BD.30_2#cde7579a8.choices?htil=3&amp;vopoq=1&amp;pid=327623908&amp;color=0,0,0&amp;vtp=1&amp;bbb=1"/>
              <p:cNvSpPr/>
              <p:nvPr/>
            </p:nvSpPr>
            <p:spPr>
              <a:xfrm>
                <a:off x="649224" y="1966341"/>
                <a:ext cx="9902952" cy="2144205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A.该溶液中的溶剂是水</a:t>
                </a:r>
                <a:endParaRPr lang="en-US" altLang="zh-CN" sz="2400" dirty="0"/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B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.该溶液的溶质质量分数为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6</m:t>
                    </m:r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%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endParaRPr lang="en-US" altLang="zh-CN" sz="2400" dirty="0"/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C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.配制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100</m:t>
                    </m:r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g</m:t>
                    </m:r>
                  </m:oMath>
                </a14:m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该溶液需要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6</m:t>
                    </m:r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g</m:t>
                    </m:r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KCl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endParaRPr lang="en-US" altLang="zh-CN" sz="2400" dirty="0"/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D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.该溶液取出一半后，溶质质量分数变为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3</m:t>
                    </m:r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%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5" name="QC_5_BD.30_2#cde7579a8.choices?htil=3&amp;vopoq=1&amp;pid=327623908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224" y="1966341"/>
                <a:ext cx="9902952" cy="2144205"/>
              </a:xfrm>
              <a:prstGeom prst="rect">
                <a:avLst/>
              </a:prstGeom>
              <a:blipFill rotWithShape="1">
                <a:blip r:embed="rId2"/>
                <a:stretch>
                  <a:fillRect l="-3" t="-18" r="4" b="-304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31_1#cde7579a8?vopoq=1&amp;pid=327623908&amp;color=0,0,0&amp;mp=1&amp;vtp=1&amp;bt=1&amp;bbb=1&amp;hb=1"/>
              <p:cNvSpPr/>
              <p:nvPr/>
            </p:nvSpPr>
            <p:spPr>
              <a:xfrm>
                <a:off x="649224" y="864000"/>
                <a:ext cx="10899648" cy="215099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黑体" panose="02010609060101010101" pitchFamily="34" charset="-122"/>
                    <a:cs typeface="Times New Roman" panose="02020603050405020304" pitchFamily="34" charset="-120"/>
                  </a:rPr>
                  <a:t>【解析】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该溶液是氯化钾溶液，溶质是氯化钾，溶剂是水，A不符合题意</a:t>
                </a:r>
                <a:r>
                  <a:rPr lang="en-US" altLang="zh-CN" sz="24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；标签上</a:t>
                </a:r>
                <a:endParaRPr lang="en-US" altLang="zh-CN" sz="2400" b="0" i="0">
                  <a:solidFill>
                    <a:srgbClr val="FF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注明的是溶液名称和溶质质量分数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，故该溶液的溶质质量分数为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6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%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4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B不符合题</a:t>
                </a:r>
                <a:endParaRPr lang="en-US" altLang="zh-CN" sz="2400" b="0" i="0">
                  <a:solidFill>
                    <a:srgbClr val="FF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意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；配制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100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g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该溶液需要氯化钾的质量为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100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g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×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6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%=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6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g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，C不符合题意</a:t>
                </a:r>
                <a:r>
                  <a:rPr lang="en-US" altLang="zh-CN" sz="24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；溶液</a:t>
                </a:r>
                <a:endParaRPr lang="en-US" altLang="zh-CN" sz="2400" b="0" i="0">
                  <a:solidFill>
                    <a:srgbClr val="FF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sz="24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具有稳定性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、均一性，该溶液取出一半后，溶质质量分数仍然是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6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%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，D符合题意。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2" name="QC_5_AS.31_1#cde7579a8?vopoq=1&amp;pid=327623908&amp;color=0,0,0&amp;mp=1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224" y="864000"/>
                <a:ext cx="10899648" cy="2150999"/>
              </a:xfrm>
              <a:prstGeom prst="rect">
                <a:avLst/>
              </a:prstGeom>
              <a:blipFill rotWithShape="1">
                <a:blip r:embed="rId1"/>
                <a:stretch>
                  <a:fillRect l="-2" t="-19" r="-1776" b="-271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32_1#5d72c0bb5?sp=1&amp;vopoq=1&amp;pid=327623908&amp;color=0,0,0&amp;vtp=1&amp;bt=1&amp;bbb=1&amp;hb=1"/>
              <p:cNvSpPr/>
              <p:nvPr/>
            </p:nvSpPr>
            <p:spPr>
              <a:xfrm>
                <a:off x="649224" y="864000"/>
                <a:ext cx="10899648" cy="103339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C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8.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[2024福建福州月考]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如图所示，将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5</m:t>
                    </m:r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mL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液体加入装有一小粒固体的试管中充分</a:t>
                </a:r>
                <a:endParaRPr lang="en-US" altLang="zh-CN" sz="2400" b="0" i="0">
                  <a:solidFill>
                    <a:srgbClr val="00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振荡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所得结论错误的是(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 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)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2" name="QC_5_BD.32_1#5d72c0bb5?sp=1&amp;vopoq=1&amp;pid=327623908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224" y="864000"/>
                <a:ext cx="10899648" cy="1033399"/>
              </a:xfrm>
              <a:prstGeom prst="rect">
                <a:avLst/>
              </a:prstGeom>
              <a:blipFill rotWithShape="1">
                <a:blip r:embed="rId1"/>
                <a:stretch>
                  <a:fillRect l="-2" t="-39" r="1" b="-565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19" name="QC_5_BD.34_1#5d72c0bb5?colgroup=6,9,5,12&amp;vopoq=1&amp;pid=327623908&amp;color=0,0,0&amp;vtp=1&amp;bbb=1"/>
          <p:cNvGraphicFramePr>
            <a:graphicFrameLocks noGrp="1"/>
          </p:cNvGraphicFramePr>
          <p:nvPr/>
        </p:nvGraphicFramePr>
        <p:xfrm>
          <a:off x="649224" y="2036209"/>
          <a:ext cx="10853928" cy="2466215"/>
        </p:xfrm>
        <a:graphic>
          <a:graphicData uri="http://schemas.openxmlformats.org/drawingml/2006/table">
            <a:tbl>
              <a:tblPr/>
              <a:tblGrid>
                <a:gridCol w="2039112"/>
                <a:gridCol w="2944368"/>
                <a:gridCol w="1947672"/>
                <a:gridCol w="3922776"/>
              </a:tblGrid>
              <a:tr h="471551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实验编号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固体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液体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实验现象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8666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Ⅰ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碘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水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固体不消失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8666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Ⅱ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碘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汽油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固体消失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8666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Ⅲ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高锰酸钾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水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固体消失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8666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Ⅳ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高锰酸钾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汽油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固体不消失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split dir="in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5_BD.34_2#5d72c0bb5?htil=4&amp;vopoq=1&amp;pid=327623908&amp;color=0,0,0&amp;tib=255,255,255&amp;vtp=1&amp;hs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887758" y="909720"/>
            <a:ext cx="1728216" cy="1947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QC_5_BD.34_3#5d72c0bb5.choices?htil=4&amp;vopoq=1&amp;pid=327623908&amp;color=0,0,0&amp;vtp=1&amp;bt=1&amp;bbb=1&amp;hs=1"/>
          <p:cNvSpPr/>
          <p:nvPr/>
        </p:nvSpPr>
        <p:spPr>
          <a:xfrm>
            <a:off x="649224" y="864000"/>
            <a:ext cx="9034272" cy="21509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A.Ⅰ和Ⅱ对比——碘几乎不溶于水，却能溶解在汽油中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.Ⅱ和Ⅳ对比——汽油不能溶解高锰酸钾，却能溶解碘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.Ⅱ和Ⅲ对比——不同物质在不同溶剂中的溶解性相同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.Ⅲ和Ⅳ对比——同种物质在不同溶剂中的溶解性不同</a:t>
            </a:r>
            <a:endParaRPr lang="en-US" altLang="zh-CN" sz="2400" dirty="0"/>
          </a:p>
        </p:txBody>
      </p:sp>
      <p:sp>
        <p:nvSpPr>
          <p:cNvPr id="4" name="QC_5_AS.35_1#5d72c0bb5?vopoq=1&amp;pid=327623908&amp;color=0,0,0&amp;vtp=1&amp;bbb=1&amp;hb=1&amp;hs=1"/>
          <p:cNvSpPr/>
          <p:nvPr/>
        </p:nvSpPr>
        <p:spPr>
          <a:xfrm>
            <a:off x="649224" y="3065291"/>
            <a:ext cx="10899648" cy="27097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Ⅰ和Ⅱ对比可知，碘几乎不溶于水，却能溶解在汽油中，A不符合题意</a:t>
            </a:r>
            <a:r>
              <a:rPr lang="en-US" altLang="zh-CN" sz="2400" b="0" i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。Ⅱ</a:t>
            </a:r>
            <a:endParaRPr lang="en-US" altLang="zh-CN" sz="2400" b="0" i="0">
              <a:solidFill>
                <a:srgbClr val="FF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和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Ⅳ对比可知，汽油不能溶解高锰酸钾，却能溶解碘，B不符合题意。Ⅱ和Ⅲ</a:t>
            </a:r>
            <a:r>
              <a:rPr lang="en-US" altLang="zh-CN" sz="2400" b="0" i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对比，</a:t>
            </a:r>
            <a:endParaRPr lang="en-US" altLang="zh-CN" sz="2400" b="0" i="0">
              <a:solidFill>
                <a:srgbClr val="FF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溶质和溶剂的种类均不同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，没有遵循单一变量原则，无法得到结论，C</a:t>
            </a:r>
            <a:r>
              <a:rPr lang="en-US" altLang="zh-CN" sz="2400" b="0" i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符合题意。</a:t>
            </a:r>
            <a:endParaRPr lang="en-US" altLang="zh-CN" sz="2400" b="0" i="0">
              <a:solidFill>
                <a:srgbClr val="FF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Ⅲ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和Ⅳ对比可知，高锰酸钾能溶于水，难溶于汽油</a:t>
            </a:r>
            <a:r>
              <a:rPr lang="en-US" altLang="zh-CN" sz="2400" b="0" i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，说明同种物质在不同溶剂中</a:t>
            </a:r>
            <a:endParaRPr lang="en-US" altLang="zh-CN" sz="2400" b="0" i="0">
              <a:solidFill>
                <a:srgbClr val="FF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的溶解性不同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，D不符合题意。</a:t>
            </a:r>
            <a:endParaRPr lang="en-US" altLang="zh-CN" sz="2400" dirty="0"/>
          </a:p>
        </p:txBody>
      </p:sp>
      <p:sp>
        <p:nvSpPr>
          <p:cNvPr id="5" name="QC_5_AN.33_1#5d72c0bb5.bracket?vopoq=1&amp;pid=327623908&amp;color=0,0,0&amp;vpa=8&amp;vtp=1&amp;answeroption=C"/>
          <p:cNvSpPr txBox="1"/>
          <p:nvPr/>
        </p:nvSpPr>
        <p:spPr>
          <a:xfrm>
            <a:off x="522224" y="2065420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>
                <a:solidFill>
                  <a:srgbClr val="FF0000"/>
                </a:solidFill>
                <a:latin typeface="华文细黑" panose="02010600040101010101" pitchFamily="2" charset="-122"/>
              </a:rPr>
              <a:t>√</a:t>
            </a:r>
            <a:endParaRPr lang="zh-CN" altLang="en-US" sz="3700" b="1">
              <a:solidFill>
                <a:srgbClr val="FF0000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5_BD.36_1#a790120f7?htil=5&amp;vopoq=1&amp;pid=327623908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119872" y="909719"/>
            <a:ext cx="3410712" cy="3685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5_BD.36_2#a790120f7?htil=5&amp;sp=1&amp;vopoq=1&amp;pid=327623908&amp;color=0,0,0&amp;vtp=1&amp;bt=1&amp;bbb=1&amp;hb=1"/>
              <p:cNvSpPr/>
              <p:nvPr/>
            </p:nvSpPr>
            <p:spPr>
              <a:xfrm>
                <a:off x="649224" y="864000"/>
                <a:ext cx="7351776" cy="103339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C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9.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[2023湖南岳阳一模]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KNO</m:t>
                        </m:r>
                      </m:e>
                      <m:sub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NaCl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的溶解度曲线如图</a:t>
                </a:r>
                <a:endParaRPr lang="en-US" altLang="zh-CN" sz="2400" b="0" i="0">
                  <a:solidFill>
                    <a:srgbClr val="00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所示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下列叙述正确的是(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 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)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3" name="QC_5_BD.36_2#a790120f7?htil=5&amp;sp=1&amp;vopoq=1&amp;pid=327623908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224" y="864000"/>
                <a:ext cx="7351776" cy="1033399"/>
              </a:xfrm>
              <a:prstGeom prst="rect">
                <a:avLst/>
              </a:prstGeom>
              <a:blipFill rotWithShape="1">
                <a:blip r:embed="rId2"/>
                <a:stretch>
                  <a:fillRect l="-3" t="-39" b="-565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C_5_AN.37_1#a790120f7.bracket?vopoq=1&amp;pid=327623908&amp;color=0,0,0&amp;vpa=9&amp;vtp=1"/>
          <p:cNvSpPr/>
          <p:nvPr/>
        </p:nvSpPr>
        <p:spPr>
          <a:xfrm>
            <a:off x="4234592" y="1411370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endParaRPr lang="en-US" altLang="zh-CN" sz="2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BD.38_1#a790120f7.choices?htil=5&amp;vopoq=1&amp;pid=327623908&amp;color=0,0,0&amp;vtp=1&amp;bbb=1&amp;hb=1"/>
              <p:cNvSpPr/>
              <p:nvPr/>
            </p:nvSpPr>
            <p:spPr>
              <a:xfrm>
                <a:off x="649224" y="1909209"/>
                <a:ext cx="7351776" cy="325888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A.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10</m:t>
                    </m:r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℃</m:t>
                    </m:r>
                  </m:oMath>
                </a14:m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100</m:t>
                    </m:r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g</m:t>
                    </m:r>
                  </m:oMath>
                </a14:m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水中最多能溶解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40</m:t>
                    </m:r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g</m:t>
                    </m:r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NaCl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endParaRPr lang="en-US" altLang="zh-CN" sz="2400" dirty="0"/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B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20</m:t>
                    </m:r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℃</m:t>
                    </m:r>
                  </m:oMath>
                </a14:m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KNO</m:t>
                        </m:r>
                      </m:e>
                      <m:sub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NaCl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两种饱和溶液中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，所含溶质的</a:t>
                </a:r>
                <a:endParaRPr lang="en-US" altLang="zh-CN" sz="2400" b="0" i="0">
                  <a:solidFill>
                    <a:srgbClr val="00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质量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：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NaCl</m:t>
                    </m:r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&gt;</m:t>
                    </m:r>
                    <m:sSub>
                      <m:sSubPr>
                        <m:ctrlPr>
                          <a:rPr lang="en-US" altLang="zh-CN" sz="2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KNO</m:t>
                        </m:r>
                      </m:e>
                      <m:sub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endParaRPr lang="en-US" altLang="zh-CN" sz="2400" dirty="0"/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C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.将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30</m:t>
                    </m:r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℃</m:t>
                    </m:r>
                  </m:oMath>
                </a14:m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的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KNO</m:t>
                        </m:r>
                      </m:e>
                      <m:sub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溶液降温到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20</m:t>
                    </m:r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时一定有晶体析出</a:t>
                </a:r>
                <a:endParaRPr lang="en-US" altLang="zh-CN" sz="2400" dirty="0"/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D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30</m:t>
                    </m:r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℃</m:t>
                    </m:r>
                  </m:oMath>
                </a14:m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时，将等质量的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KNO</m:t>
                        </m:r>
                      </m:e>
                      <m:sub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NaCl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分别配成饱和溶液，</a:t>
                </a:r>
                <a:endParaRPr lang="en-US" altLang="zh-CN" sz="2400" b="0" i="0">
                  <a:solidFill>
                    <a:srgbClr val="00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所得溶液的质量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：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NaCl</m:t>
                    </m:r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&gt;</m:t>
                    </m:r>
                    <m:sSub>
                      <m:sSubPr>
                        <m:ctrlPr>
                          <a:rPr lang="en-US" altLang="zh-CN" sz="2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KNO</m:t>
                        </m:r>
                      </m:e>
                      <m:sub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5" name="QC_5_BD.38_1#a790120f7.choices?htil=5&amp;vopoq=1&amp;pid=327623908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224" y="1909209"/>
                <a:ext cx="7351776" cy="3258884"/>
              </a:xfrm>
              <a:prstGeom prst="rect">
                <a:avLst/>
              </a:prstGeom>
              <a:blipFill rotWithShape="1">
                <a:blip r:embed="rId3"/>
                <a:stretch>
                  <a:fillRect l="-3" t="-12" r="-3282" b="-209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39_1#a790120f7?vopoq=1&amp;pid=327623908&amp;color=0,0,0&amp;vtp=1&amp;bt=1&amp;bbb=1&amp;hb=1"/>
              <p:cNvSpPr/>
              <p:nvPr/>
            </p:nvSpPr>
            <p:spPr>
              <a:xfrm>
                <a:off x="649224" y="864000"/>
                <a:ext cx="10899648" cy="438619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黑体" panose="02010609060101010101" pitchFamily="34" charset="-122"/>
                    <a:cs typeface="Times New Roman" panose="02020603050405020304" pitchFamily="34" charset="-120"/>
                  </a:rPr>
                  <a:t>【解析】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由溶解度曲线可知，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10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℃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时，氯化钠的溶解度小于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40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g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10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时，</a:t>
                </a:r>
                <a:endParaRPr lang="en-US" altLang="zh-CN" sz="2400" b="0" i="0">
                  <a:solidFill>
                    <a:srgbClr val="FF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100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g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水中最多能溶解的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NaCl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的质量小于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40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g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，A错误；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20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时，溶解度</a:t>
                </a:r>
                <a:r>
                  <a:rPr lang="en-US" altLang="zh-CN" sz="24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：氯化钠</a:t>
                </a:r>
                <a:endParaRPr lang="en-US" altLang="zh-CN" sz="2400" b="0" i="0">
                  <a:solidFill>
                    <a:srgbClr val="FF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&gt;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硝酸钾，故该温度下，二者饱和溶液的溶质质量分数：氯化钠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&gt;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硝酸钾</a:t>
                </a:r>
                <a:r>
                  <a:rPr lang="en-US" altLang="zh-CN" sz="24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，但是</a:t>
                </a:r>
                <a:endParaRPr lang="en-US" altLang="zh-CN" sz="2400" b="0" i="0">
                  <a:solidFill>
                    <a:srgbClr val="FF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溶液质量未知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，溶质质量无法比较，B错误；</a:t>
                </a:r>
                <a:r>
                  <a:rPr lang="en-US" altLang="zh-CN" sz="24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硝酸钾的溶解度随温度的升高而增大，</a:t>
                </a:r>
                <a:endParaRPr lang="en-US" altLang="zh-CN" sz="2400" b="0" i="0">
                  <a:solidFill>
                    <a:srgbClr val="FF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将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30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℃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的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KNO</m:t>
                        </m:r>
                      </m:e>
                      <m:sub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饱和溶液降温到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20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时一定有晶体析出，但是溶液状态未知</a:t>
                </a:r>
                <a:r>
                  <a:rPr lang="en-US" altLang="zh-CN" sz="24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，无</a:t>
                </a:r>
                <a:endParaRPr lang="en-US" altLang="zh-CN" sz="2400" b="0" i="0">
                  <a:solidFill>
                    <a:srgbClr val="FF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法判断是否有晶体析出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，C错误；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30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℃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时，溶解度：硝酸钾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&gt;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氯化钠，</a:t>
                </a:r>
                <a:r>
                  <a:rPr lang="en-US" altLang="zh-CN" sz="24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该温度下，</a:t>
                </a:r>
                <a:endParaRPr lang="en-US" altLang="zh-CN" sz="2400" b="0" i="0">
                  <a:solidFill>
                    <a:srgbClr val="FF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将等质量的硝酸钾和氯化钠分别配成饱和溶液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KNO</m:t>
                        </m:r>
                      </m:e>
                      <m:sub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的溶解度大，</a:t>
                </a:r>
                <a:r>
                  <a:rPr lang="en-US" altLang="zh-CN" sz="24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需要的水少，</a:t>
                </a:r>
                <a:endParaRPr lang="en-US" altLang="zh-CN" sz="2400" b="0" i="0">
                  <a:solidFill>
                    <a:srgbClr val="FF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sz="24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所得溶液质量小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，故所得溶液的质量：氯化钠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&gt;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硝酸钾，D正确。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2" name="QC_5_AS.39_1#a790120f7?vopoq=1&amp;pid=327623908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224" y="864000"/>
                <a:ext cx="10899648" cy="4386199"/>
              </a:xfrm>
              <a:prstGeom prst="rect">
                <a:avLst/>
              </a:prstGeom>
              <a:blipFill rotWithShape="1">
                <a:blip r:embed="rId1"/>
                <a:stretch>
                  <a:fillRect l="-2" t="-9" r="-3308" b="-133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40_1#c13ddd494?sp=1&amp;vopoq=1&amp;pid=327623908&amp;color=0,0,0&amp;vtp=1&amp;bt=1&amp;bbb=1&amp;hb=1"/>
              <p:cNvSpPr/>
              <p:nvPr/>
            </p:nvSpPr>
            <p:spPr>
              <a:xfrm>
                <a:off x="649224" y="864000"/>
                <a:ext cx="10899648" cy="103339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C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10.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[2024河北中考]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如表是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KNO</m:t>
                        </m:r>
                      </m:e>
                      <m:sub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NaNO</m:t>
                        </m:r>
                      </m:e>
                      <m:sub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在不同温度时的溶解度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，小明用其中一种</a:t>
                </a:r>
                <a:endParaRPr lang="en-US" altLang="zh-CN" sz="2400" b="0" i="0">
                  <a:solidFill>
                    <a:srgbClr val="00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物质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X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进行了如图所示的实验（水蒸发忽略不计）。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下列分析错误的是(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 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)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2" name="QC_5_BD.40_1#c13ddd494?sp=1&amp;vopoq=1&amp;pid=327623908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224" y="864000"/>
                <a:ext cx="10899648" cy="1033399"/>
              </a:xfrm>
              <a:prstGeom prst="rect">
                <a:avLst/>
              </a:prstGeom>
              <a:blipFill rotWithShape="1">
                <a:blip r:embed="rId1"/>
                <a:stretch>
                  <a:fillRect l="-2" t="-39" r="-447" b="-565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3" name="QC_5_BD.40_2#c13ddd494?colgroup=15,6,6,6&amp;vopoq=1&amp;pid=327623908&amp;color=0,0,0&amp;vtp=1&amp;bbb=1"/>
              <p:cNvGraphicFramePr>
                <a:graphicFrameLocks noGrp="1"/>
              </p:cNvGraphicFramePr>
              <p:nvPr/>
            </p:nvGraphicFramePr>
            <p:xfrm>
              <a:off x="649224" y="2036209"/>
              <a:ext cx="10844784" cy="1495998"/>
            </p:xfrm>
            <a:graphic>
              <a:graphicData uri="http://schemas.openxmlformats.org/drawingml/2006/table">
                <a:tbl>
                  <a:tblPr/>
                  <a:tblGrid>
                    <a:gridCol w="2057400"/>
                    <a:gridCol w="2697480"/>
                    <a:gridCol w="2029968"/>
                    <a:gridCol w="2029968"/>
                    <a:gridCol w="2029968"/>
                  </a:tblGrid>
                  <a:tr h="498666">
                    <a:tc gridSpan="2"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6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温度/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24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34" charset="-120"/>
                                </a:rPr>
                                <m:t>℃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cPr/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20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40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60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98666">
                    <a:tc rowSpan="2"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6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溶解度/</a:t>
                          </a: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n-US" altLang="zh-CN" sz="24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34" charset="-120"/>
                                </a:rPr>
                                <m:t>g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500"/>
                            </a:lnSpc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altLang="zh-CN" sz="2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zh-CN" sz="24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34" charset="-120"/>
                                    </a:rPr>
                                    <m:t>KNO</m:t>
                                  </m:r>
                                </m:e>
                                <m:sub>
                                  <m:r>
                                    <a:rPr lang="en-US" altLang="zh-CN" sz="24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34" charset="-120"/>
                                    </a:rPr>
                                    <m:t>3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31.6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63.9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110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98666">
                    <a:tc vMerge="1">
                      <a:tcPr/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500"/>
                            </a:lnSpc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altLang="zh-CN" sz="2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zh-CN" sz="24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34" charset="-120"/>
                                    </a:rPr>
                                    <m:t>NaNO</m:t>
                                  </m:r>
                                </m:e>
                                <m:sub>
                                  <m:r>
                                    <a:rPr lang="en-US" altLang="zh-CN" sz="24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34" charset="-120"/>
                                    </a:rPr>
                                    <m:t>3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88.0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103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125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23" name="QC_5_BD.40_2#c13ddd494?colgroup=15,6,6,6&amp;vopoq=1&amp;pid=327623908&amp;color=0,0,0&amp;vtp=1&amp;bbb=1"/>
              <p:cNvGraphicFramePr>
                <a:graphicFrameLocks noGrp="1"/>
              </p:cNvGraphicFramePr>
              <p:nvPr/>
            </p:nvGraphicFramePr>
            <p:xfrm>
              <a:off x="649224" y="2036209"/>
              <a:ext cx="10844784" cy="1495998"/>
            </p:xfrm>
            <a:graphic>
              <a:graphicData uri="http://schemas.openxmlformats.org/drawingml/2006/table">
                <a:tbl>
                  <a:tblPr/>
                  <a:tblGrid>
                    <a:gridCol w="2057400"/>
                    <a:gridCol w="2697480"/>
                    <a:gridCol w="2029968"/>
                    <a:gridCol w="2029968"/>
                    <a:gridCol w="2029968"/>
                  </a:tblGrid>
                  <a:tr h="498475">
                    <a:tc gridSpan="2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</a:blipFill>
                      </a:tcPr>
                    </a:tc>
                    <a:tc hMerge="1">
                      <a:tcPr/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20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40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60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99110">
                    <a:tc rowSpan="2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31.6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63.9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110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98475">
                    <a:tc vMerge="1">
                      <a:tcPr/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88.0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103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125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4" name="QC_5_AN.41_1#c13ddd494.bracket?vopoq=1&amp;pid=327623908&amp;color=0,0,0&amp;vpa=10&amp;vtp=1"/>
          <p:cNvSpPr/>
          <p:nvPr/>
        </p:nvSpPr>
        <p:spPr>
          <a:xfrm>
            <a:off x="10213118" y="1411370"/>
            <a:ext cx="4238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endParaRPr lang="en-US" altLang="zh-CN" sz="2400" dirty="0"/>
          </a:p>
        </p:txBody>
      </p:sp>
      <p:pic>
        <p:nvPicPr>
          <p:cNvPr id="5" name="QC_5_BD.42_1#c13ddd494?htil=6&amp;vopoq=1&amp;pid=327623908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08776" y="3661809"/>
            <a:ext cx="5312664" cy="2075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5_BD.42_2#c13ddd494.choices?htil=6&amp;vopoq=1&amp;pid=327623908&amp;color=0,0,0&amp;vtp=1&amp;bbb=1"/>
              <p:cNvSpPr/>
              <p:nvPr/>
            </p:nvSpPr>
            <p:spPr>
              <a:xfrm>
                <a:off x="649224" y="3661809"/>
                <a:ext cx="5449824" cy="2144205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A.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X</m:t>
                    </m:r>
                  </m:oMath>
                </a14:m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NaNO</m:t>
                        </m:r>
                      </m:e>
                      <m:sub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endParaRPr lang="en-US" altLang="zh-CN" sz="2400" dirty="0"/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B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.③中溶液为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X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的不饱和溶液</a:t>
                </a:r>
                <a:endParaRPr lang="en-US" altLang="zh-CN" sz="2400" dirty="0"/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C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.④中溶液的质量为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100</m:t>
                    </m:r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g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endParaRPr lang="en-US" altLang="zh-CN" sz="2400" dirty="0"/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D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.溶液中溶质的质量分数：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②</m:t>
                    </m:r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③</m:t>
                    </m:r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&gt;</m:t>
                    </m:r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④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6" name="QC_5_BD.42_2#c13ddd494.choices?htil=6&amp;vopoq=1&amp;pid=327623908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224" y="3661809"/>
                <a:ext cx="5449824" cy="2144205"/>
              </a:xfrm>
              <a:prstGeom prst="rect">
                <a:avLst/>
              </a:prstGeom>
              <a:blipFill rotWithShape="1">
                <a:blip r:embed="rId4"/>
                <a:stretch>
                  <a:fillRect l="-5" t="-19" r="9" b="-304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43_1#c13ddd494?vopoq=1&amp;pid=327623908&amp;color=0,0,0&amp;vtp=1&amp;bt=1&amp;bbb=1&amp;hb=1"/>
              <p:cNvSpPr/>
              <p:nvPr/>
            </p:nvSpPr>
            <p:spPr>
              <a:xfrm>
                <a:off x="649224" y="864000"/>
                <a:ext cx="10899648" cy="537997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900"/>
                  </a:lnSpc>
                </a:pP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黑体" panose="02010609060101010101" pitchFamily="34" charset="-122"/>
                    <a:cs typeface="Times New Roman" panose="02020603050405020304" pitchFamily="34" charset="-120"/>
                  </a:rPr>
                  <a:t>【解析】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40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℃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100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g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水中加入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100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g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X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，全部溶解，说明此温度下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X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的溶解度大</a:t>
                </a:r>
                <a:endParaRPr lang="en-US" altLang="zh-CN" sz="2400" b="0" i="0">
                  <a:solidFill>
                    <a:srgbClr val="FF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3900"/>
                  </a:lnSpc>
                </a:pPr>
                <a:r>
                  <a:rPr lang="en-US" altLang="zh-CN" sz="24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于或等于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100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g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，根据溶解度表可知，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40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℃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KNO</m:t>
                        </m:r>
                      </m:e>
                      <m:sub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的溶解度为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63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.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9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g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NaNO</m:t>
                        </m:r>
                      </m:e>
                      <m:sub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的</a:t>
                </a:r>
                <a:endParaRPr lang="en-US" altLang="zh-CN" sz="2400" b="0" i="0">
                  <a:solidFill>
                    <a:srgbClr val="FF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3900"/>
                  </a:lnSpc>
                </a:pPr>
                <a:r>
                  <a:rPr lang="en-US" altLang="zh-CN" sz="24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溶解度为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103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g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，因此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X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NaNO</m:t>
                        </m:r>
                      </m:e>
                      <m:sub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，A正确。将②中溶液分成两等份后</a:t>
                </a:r>
                <a:r>
                  <a:rPr lang="en-US" altLang="zh-CN" sz="24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，每一份水的</a:t>
                </a:r>
                <a:endParaRPr lang="en-US" altLang="zh-CN" sz="2400" b="0" i="0">
                  <a:solidFill>
                    <a:srgbClr val="FF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3900"/>
                  </a:lnSpc>
                </a:pPr>
                <a:r>
                  <a:rPr lang="en-US" altLang="zh-CN" sz="24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质量为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50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g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，溶质质量为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50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g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40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℃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时，溶液为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NaNO</m:t>
                        </m:r>
                      </m:e>
                      <m:sub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的不饱和溶液</a:t>
                </a:r>
                <a:r>
                  <a:rPr lang="en-US" altLang="zh-CN" sz="24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，升温之后</a:t>
                </a:r>
                <a:endParaRPr lang="en-US" altLang="zh-CN" sz="2400" b="0" i="0">
                  <a:solidFill>
                    <a:srgbClr val="FF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3900"/>
                  </a:lnSpc>
                </a:pPr>
                <a:r>
                  <a:rPr lang="en-US" altLang="zh-CN" sz="24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其溶解度变大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，溶液还是不饱和溶液，B正确。④中溶液温度为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20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℃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20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时，</a:t>
                </a:r>
                <a:endParaRPr lang="en-US" altLang="zh-CN" sz="2400" b="0" i="0">
                  <a:solidFill>
                    <a:srgbClr val="FF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3900"/>
                  </a:lnSpc>
                </a:pP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100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g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水里能溶解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88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.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0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g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sSub>
                      <m:sSubPr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NaNO</m:t>
                        </m:r>
                      </m:e>
                      <m:sub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50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g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水中能溶解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44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g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sSub>
                      <m:sSubPr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NaNO</m:t>
                        </m:r>
                      </m:e>
                      <m:sub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4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④中溶液质量为</a:t>
                </a:r>
                <a:endParaRPr lang="en-US" altLang="zh-CN" sz="2400" b="0" i="0">
                  <a:solidFill>
                    <a:srgbClr val="FF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3900"/>
                  </a:lnSpc>
                </a:pP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50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g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+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44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g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94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g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，C错误。溶液都是均一、稳定的，②中溶液分成两等份</a:t>
                </a:r>
                <a:r>
                  <a:rPr lang="en-US" altLang="zh-CN" sz="24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，其中</a:t>
                </a:r>
                <a:endParaRPr lang="en-US" altLang="zh-CN" sz="2400" b="0" i="0">
                  <a:solidFill>
                    <a:srgbClr val="FF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3900"/>
                  </a:lnSpc>
                </a:pPr>
                <a:r>
                  <a:rPr lang="en-US" altLang="zh-CN" sz="24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一份升温至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60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形成③中溶液，升温后，溶解度增大</a:t>
                </a:r>
                <a:r>
                  <a:rPr lang="en-US" altLang="zh-CN" sz="24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，溶液中溶质质量和溶剂质</a:t>
                </a:r>
                <a:endParaRPr lang="en-US" altLang="zh-CN" sz="2400" b="0" i="0">
                  <a:solidFill>
                    <a:srgbClr val="FF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3900"/>
                  </a:lnSpc>
                </a:pPr>
                <a:r>
                  <a:rPr lang="en-US" altLang="zh-CN" sz="24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量均不变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，则溶质质量分数不变，即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②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③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；另一份降温至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20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形成④</a:t>
                </a:r>
                <a:r>
                  <a:rPr lang="en-US" altLang="zh-CN" sz="24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中溶液，</a:t>
                </a:r>
                <a:endParaRPr lang="en-US" altLang="zh-CN" sz="2400" b="0" i="0">
                  <a:solidFill>
                    <a:srgbClr val="FF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3900"/>
                  </a:lnSpc>
                </a:pPr>
                <a:r>
                  <a:rPr lang="en-US" altLang="zh-CN" sz="24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降温后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，溶解度减小，有晶体析出，溶液中溶质质量分数减小，即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②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③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&gt;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④，</a:t>
                </a:r>
                <a:endParaRPr lang="en-US" altLang="zh-CN" sz="2400" b="0" i="0">
                  <a:solidFill>
                    <a:srgbClr val="FF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4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D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正确。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2" name="QC_5_AS.43_1#c13ddd494?vopoq=1&amp;pid=327623908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224" y="864000"/>
                <a:ext cx="10899648" cy="5379974"/>
              </a:xfrm>
              <a:prstGeom prst="rect">
                <a:avLst/>
              </a:prstGeom>
              <a:blipFill rotWithShape="1">
                <a:blip r:embed="rId1"/>
                <a:stretch>
                  <a:fillRect l="-2" t="-7" r="-983" b="-79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4a30d2c15?vopoq=1&amp;pid=17d6c2301&amp;color=46,117,182&amp;vtp=1&amp;bt=1&amp;bbb=1"/>
          <p:cNvSpPr/>
          <p:nvPr/>
        </p:nvSpPr>
        <p:spPr>
          <a:xfrm>
            <a:off x="649224" y="842772"/>
            <a:ext cx="10899648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2E75B6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二、填空及简答题（</a:t>
            </a:r>
            <a:r>
              <a:rPr lang="en-US" altLang="zh-CN" sz="2800" b="1" i="0" dirty="0">
                <a:solidFill>
                  <a:srgbClr val="2E75B6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共</a:t>
            </a:r>
            <a:r>
              <a:rPr lang="en-US" altLang="zh-CN" sz="2800" b="1" i="0" dirty="0">
                <a:solidFill>
                  <a:srgbClr val="2E75B6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4</a:t>
            </a:r>
            <a:r>
              <a:rPr lang="en-US" altLang="zh-CN" sz="2800" b="1" i="0" dirty="0">
                <a:solidFill>
                  <a:srgbClr val="2E75B6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小题</a:t>
            </a:r>
            <a:r>
              <a:rPr lang="en-US" altLang="zh-CN" sz="2800" b="1" i="0" dirty="0">
                <a:solidFill>
                  <a:srgbClr val="2E75B6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dirty="0">
                <a:solidFill>
                  <a:srgbClr val="2E75B6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共</a:t>
            </a:r>
            <a:r>
              <a:rPr lang="en-US" altLang="zh-CN" sz="2800" b="1" i="0" dirty="0">
                <a:solidFill>
                  <a:srgbClr val="2E75B6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34</a:t>
            </a:r>
            <a:r>
              <a:rPr lang="en-US" altLang="zh-CN" sz="2800" b="1" i="0" dirty="0">
                <a:solidFill>
                  <a:srgbClr val="2E75B6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1" i="0" dirty="0">
                <a:solidFill>
                  <a:srgbClr val="2E75B6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  <p:sp>
        <p:nvSpPr>
          <p:cNvPr id="3" name="QO_5_BD.44_1#a00ef5872?sp=1&amp;vopoq=1&amp;pid=4a30d2c15&amp;color=0,0,0&amp;vtp=1&amp;bbb=1"/>
          <p:cNvSpPr/>
          <p:nvPr/>
        </p:nvSpPr>
        <p:spPr>
          <a:xfrm>
            <a:off x="649224" y="1270000"/>
            <a:ext cx="10899648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C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11.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新考向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回归教材</a:t>
            </a:r>
            <a:r>
              <a:rPr lang="en-US" altLang="zh-CN" sz="24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[2023吉林中考]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（7分）绘制溶解度曲线，回答问题。</a:t>
            </a:r>
            <a:endParaRPr lang="en-US" altLang="zh-CN" sz="2400" dirty="0"/>
          </a:p>
        </p:txBody>
      </p:sp>
      <p:sp>
        <p:nvSpPr>
          <p:cNvPr id="4" name="QO_5_BD.44_2#a00ef5872?sp=1&amp;vopoq=1&amp;pid=4a30d2c15&amp;color=0,0,0&amp;vtp=1&amp;bbb=1"/>
          <p:cNvSpPr/>
          <p:nvPr/>
        </p:nvSpPr>
        <p:spPr>
          <a:xfrm>
            <a:off x="649224" y="1809813"/>
            <a:ext cx="10899648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氯化钠在不同温度时的溶解度</a:t>
            </a:r>
            <a:endParaRPr lang="en-US" altLang="zh-CN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5" name="QO_5_BD.44_3#a00ef5872?colgroup=6,5,5,5,5,5&amp;vopoq=1&amp;pid=4a30d2c15&amp;color=0,0,0&amp;vtp=1&amp;bbb=1"/>
              <p:cNvGraphicFramePr>
                <a:graphicFrameLocks noGrp="1"/>
              </p:cNvGraphicFramePr>
              <p:nvPr/>
            </p:nvGraphicFramePr>
            <p:xfrm>
              <a:off x="649224" y="2415540"/>
              <a:ext cx="10853928" cy="997332"/>
            </p:xfrm>
            <a:graphic>
              <a:graphicData uri="http://schemas.openxmlformats.org/drawingml/2006/table">
                <a:tbl>
                  <a:tblPr/>
                  <a:tblGrid>
                    <a:gridCol w="2258568"/>
                    <a:gridCol w="1719072"/>
                    <a:gridCol w="1719072"/>
                    <a:gridCol w="1719072"/>
                    <a:gridCol w="1719072"/>
                    <a:gridCol w="1719072"/>
                  </a:tblGrid>
                  <a:tr h="498666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6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温度/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24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34" charset="-120"/>
                                </a:rPr>
                                <m:t>℃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10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20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30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40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98666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6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溶解度/</a:t>
                          </a: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n-US" altLang="zh-CN" sz="24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34" charset="-120"/>
                                </a:rPr>
                                <m:t>g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35.7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35.8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36.0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36.3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36.6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25" name="QO_5_BD.44_3#a00ef5872?colgroup=6,5,5,5,5,5&amp;vopoq=1&amp;pid=4a30d2c15&amp;color=0,0,0&amp;vtp=1&amp;bbb=1"/>
              <p:cNvGraphicFramePr>
                <a:graphicFrameLocks noGrp="1"/>
              </p:cNvGraphicFramePr>
              <p:nvPr/>
            </p:nvGraphicFramePr>
            <p:xfrm>
              <a:off x="649224" y="2415540"/>
              <a:ext cx="10853928" cy="997332"/>
            </p:xfrm>
            <a:graphic>
              <a:graphicData uri="http://schemas.openxmlformats.org/drawingml/2006/table">
                <a:tbl>
                  <a:tblPr/>
                  <a:tblGrid>
                    <a:gridCol w="2258568"/>
                    <a:gridCol w="1719072"/>
                    <a:gridCol w="1719072"/>
                    <a:gridCol w="1719072"/>
                    <a:gridCol w="1719072"/>
                    <a:gridCol w="1719072"/>
                  </a:tblGrid>
                  <a:tr h="498475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10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20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30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40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99110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35.7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35.8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36.0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36.3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36.6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Fallback>
      </mc:AlternateContent>
      <p:pic>
        <p:nvPicPr>
          <p:cNvPr id="6" name="QO_5_BD.44_5#a00ef5872?iti=1&amp;htil=1&amp;vopoq=1&amp;pid=4a30d2c15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60320" y="3554984"/>
            <a:ext cx="1627632" cy="2066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7" name="QO_5_BD.44_6#a00ef5872?iti=2&amp;htil=1&amp;vopoq=1&amp;pid=4a30d2c15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229600" y="3545840"/>
            <a:ext cx="1179576" cy="2075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8" name="QO_5_BD.44_7#a00ef5872?iti=1&amp;htil=1&amp;vopoq=1&amp;pid=4a30d2c15&amp;color=0,0,0&amp;vtp=1"/>
          <p:cNvSpPr/>
          <p:nvPr/>
        </p:nvSpPr>
        <p:spPr>
          <a:xfrm>
            <a:off x="3187605" y="5748528"/>
            <a:ext cx="373062" cy="895096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甲</a:t>
            </a:r>
            <a:endParaRPr lang="en-US" altLang="zh-CN" sz="2400" dirty="0"/>
          </a:p>
        </p:txBody>
      </p:sp>
      <p:sp>
        <p:nvSpPr>
          <p:cNvPr id="9" name="QO_5_BD.44_8#a00ef5872?iti=2&amp;htil=1&amp;vopoq=1&amp;pid=4a30d2c15&amp;color=0,0,0&amp;vtp=1"/>
          <p:cNvSpPr/>
          <p:nvPr/>
        </p:nvSpPr>
        <p:spPr>
          <a:xfrm>
            <a:off x="8632857" y="5748528"/>
            <a:ext cx="373062" cy="895096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乙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BD.45_1#9b5bc7f86?vopoq=1&amp;pid=a00ef5872&amp;color=0,0,0&amp;vtp=1&amp;bt=1&amp;bbb=1"/>
          <p:cNvSpPr/>
          <p:nvPr/>
        </p:nvSpPr>
        <p:spPr>
          <a:xfrm>
            <a:off x="649224" y="864000"/>
            <a:ext cx="10899648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（1）请根据表中的数据，在图甲中绘制氯化钠的溶解度曲线。</a:t>
            </a:r>
            <a:endParaRPr lang="en-US" altLang="zh-CN" sz="2400" dirty="0"/>
          </a:p>
        </p:txBody>
      </p:sp>
      <p:sp>
        <p:nvSpPr>
          <p:cNvPr id="3" name="QO_6_AN.46_1#9b5bc7f86?vopoq=1&amp;pid=a00ef5872&amp;color=0,0,0&amp;vtp=1&amp;bbb=1"/>
          <p:cNvSpPr/>
          <p:nvPr/>
        </p:nvSpPr>
        <p:spPr>
          <a:xfrm>
            <a:off x="649224" y="1340250"/>
            <a:ext cx="10894782" cy="232797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208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【</a:t>
            </a:r>
            <a:r>
              <a:rPr lang="en-US" altLang="zh-CN" sz="2400" b="0" i="0">
                <a:solidFill>
                  <a:srgbClr val="FF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答案】</a:t>
            </a:r>
            <a:r>
              <a:rPr lang="en-US" altLang="zh-CN" sz="11650" b="0" i="0" kern="0" spc="-9990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                              </a:t>
            </a:r>
            <a:endParaRPr lang="en-US" altLang="zh-CN" sz="900" dirty="0">
              <a:latin typeface="宋体" panose="02010600030101010101" pitchFamily="2" charset="-122"/>
            </a:endParaRPr>
          </a:p>
        </p:txBody>
      </p:sp>
      <p:pic>
        <p:nvPicPr>
          <p:cNvPr id="4" name="QO_6_AN.46_1#9b5bc7f86?vopoq=1&amp;pid=a00ef5872&amp;color=0,0,0&amp;tib=255,255,255&amp;iip=1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84458" y="1343552"/>
            <a:ext cx="1911096" cy="2340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QO_6_AS.47_1#9b5bc7f86?vopoq=1&amp;pid=a00ef5872&amp;color=0,0,0&amp;vtp=1&amp;bbb=1&amp;hb=1"/>
          <p:cNvSpPr/>
          <p:nvPr/>
        </p:nvSpPr>
        <p:spPr>
          <a:xfrm>
            <a:off x="649224" y="3673558"/>
            <a:ext cx="10899648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纵坐标表示溶解度，横坐标表示温度，根据题表中的数据</a:t>
            </a:r>
            <a:r>
              <a:rPr lang="en-US" altLang="zh-CN" sz="2400" b="0" i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，绘制氯化钠</a:t>
            </a:r>
            <a:endParaRPr lang="en-US" altLang="zh-CN" sz="2400" b="0" i="0">
              <a:solidFill>
                <a:srgbClr val="FF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的溶解度曲线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6_BD.48_1#c58b5a0a4?vopoq=1&amp;pid=a00ef5872&amp;color=0,0,0&amp;vtp=1&amp;bt=1&amp;bbb=1"/>
              <p:cNvSpPr/>
              <p:nvPr/>
            </p:nvSpPr>
            <p:spPr>
              <a:xfrm>
                <a:off x="649224" y="859537"/>
                <a:ext cx="10899648" cy="47459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200"/>
                  </a:lnSpc>
                </a:pP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（2）图乙为绘制的硝酸钾溶解度曲线，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10</m:t>
                    </m:r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℃</m:t>
                    </m:r>
                  </m:oMath>
                </a14:m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时硝酸钾的溶解度是</a:t>
                </a:r>
                <a:r>
                  <a:rPr lang="en-US" altLang="zh-CN" sz="24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g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2" name="QB_6_BD.48_1#c58b5a0a4?vopoq=1&amp;pid=a00ef5872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224" y="859537"/>
                <a:ext cx="10899648" cy="474599"/>
              </a:xfrm>
              <a:prstGeom prst="rect">
                <a:avLst/>
              </a:prstGeom>
              <a:blipFill rotWithShape="1">
                <a:blip r:embed="rId1"/>
                <a:stretch>
                  <a:fillRect l="-2" t="-80" r="1" b="-1230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B_6_AN.49_1#c58b5a0a4.blank?vopoq=1&amp;pid=a00ef5872&amp;color=0,0,0&amp;vpa=11&amp;vtp=1&amp;bbb=1"/>
          <p:cNvSpPr/>
          <p:nvPr/>
        </p:nvSpPr>
        <p:spPr>
          <a:xfrm>
            <a:off x="9422543" y="810007"/>
            <a:ext cx="5254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20</a:t>
            </a:r>
            <a:endParaRPr lang="en-US" altLang="zh-CN" sz="2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6_AS.50_1#c58b5a0a4?vopoq=1&amp;pid=a00ef5872&amp;color=0,0,0&amp;vtp=1&amp;bbb=1"/>
              <p:cNvSpPr/>
              <p:nvPr/>
            </p:nvSpPr>
            <p:spPr>
              <a:xfrm>
                <a:off x="649224" y="1390713"/>
                <a:ext cx="10899648" cy="47459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200"/>
                  </a:lnSpc>
                </a:pP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黑体" panose="02010609060101010101" pitchFamily="34" charset="-122"/>
                    <a:cs typeface="Times New Roman" panose="02020603050405020304" pitchFamily="34" charset="-120"/>
                  </a:rPr>
                  <a:t>【解析】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根据题图乙可知，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10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℃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时硝酸钾的溶解度是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20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g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4" name="QB_6_AS.50_1#c58b5a0a4?vopoq=1&amp;pid=a00ef5872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224" y="1390713"/>
                <a:ext cx="10899648" cy="474599"/>
              </a:xfrm>
              <a:prstGeom prst="rect">
                <a:avLst/>
              </a:prstGeom>
              <a:blipFill rotWithShape="1">
                <a:blip r:embed="rId2"/>
                <a:stretch>
                  <a:fillRect l="-2" t="-13" r="1" b="-1237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51_1#2e727ecab?vopoq=1&amp;pid=a00ef5872&amp;color=0,0,0&amp;vtp=1&amp;bt=1&amp;bbb=1&amp;hb=1"/>
          <p:cNvSpPr/>
          <p:nvPr/>
        </p:nvSpPr>
        <p:spPr>
          <a:xfrm>
            <a:off x="649224" y="864000"/>
            <a:ext cx="10899648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（3）请根据硝酸钾和氯化钠的溶解度曲线或表中的数据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，分析溶解度受温度变化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影响较大的物质是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3" name="QB_6_AN.52_1#2e727ecab.blank?vopoq=1&amp;pid=a00ef5872&amp;color=0,0,0&amp;vpa=12&amp;vtp=1&amp;bbb=1"/>
          <p:cNvSpPr/>
          <p:nvPr/>
        </p:nvSpPr>
        <p:spPr>
          <a:xfrm>
            <a:off x="3104292" y="1373270"/>
            <a:ext cx="1135063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硝酸钾</a:t>
            </a:r>
            <a:endParaRPr lang="en-US" altLang="zh-CN" sz="2400" dirty="0"/>
          </a:p>
        </p:txBody>
      </p:sp>
      <p:sp>
        <p:nvSpPr>
          <p:cNvPr id="4" name="QB_6_AS.53_1#2e727ecab?vopoq=1&amp;pid=a00ef5872&amp;color=0,0,0&amp;vtp=1&amp;bbb=1&amp;hb=1"/>
          <p:cNvSpPr/>
          <p:nvPr/>
        </p:nvSpPr>
        <p:spPr>
          <a:xfrm>
            <a:off x="649224" y="1971820"/>
            <a:ext cx="10899648" cy="21509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根据硝酸钾和氯化钠的溶解度曲线可知，硝酸钾</a:t>
            </a:r>
            <a:r>
              <a:rPr lang="en-US" altLang="zh-CN" sz="2400" b="0" i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、氯化钠两种固体物质</a:t>
            </a:r>
            <a:endParaRPr lang="en-US" altLang="zh-CN" sz="2400" b="0" i="0">
              <a:solidFill>
                <a:srgbClr val="FF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的溶解度都随温度的升高而增大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0" i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硝酸钾的溶解度受温度变化影响比氯化钠大，</a:t>
            </a:r>
            <a:endParaRPr lang="en-US" altLang="zh-CN" sz="2400" b="0" i="0">
              <a:solidFill>
                <a:srgbClr val="FF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则两种物质中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，溶解度受温度变化影响较小的物质是氯化钠</a:t>
            </a:r>
            <a:r>
              <a:rPr lang="en-US" altLang="zh-CN" sz="2400" b="0" i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，溶解度受温度变化</a:t>
            </a:r>
            <a:endParaRPr lang="en-US" altLang="zh-CN" sz="2400" b="0" i="0">
              <a:solidFill>
                <a:srgbClr val="FF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影响较大的物质是硝酸钾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54_1#050ada317?sp=1&amp;vopoq=1&amp;pid=4a30d2c15&amp;color=0,0,0&amp;vtp=1&amp;bt=1&amp;bbb=1"/>
          <p:cNvSpPr/>
          <p:nvPr/>
        </p:nvSpPr>
        <p:spPr>
          <a:xfrm>
            <a:off x="649224" y="864000"/>
            <a:ext cx="10899648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C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12.</a:t>
            </a:r>
            <a:r>
              <a:rPr lang="en-US" altLang="zh-CN" sz="24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[2024辽宁沈阳月考]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（8分）根据表中的数据，回答下列问题。</a:t>
            </a:r>
            <a:endParaRPr lang="en-US" altLang="zh-CN" sz="2400" dirty="0">
              <a:solidFill>
                <a:srgbClr val="00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9" name="QO_5_BD.54_2#050ada317?colgroup=9,3,3,3,3,3,3&amp;vopoq=1&amp;pid=4a30d2c15&amp;color=0,0,0&amp;vtp=1&amp;bbb=1"/>
              <p:cNvGraphicFramePr>
                <a:graphicFrameLocks noGrp="1"/>
              </p:cNvGraphicFramePr>
              <p:nvPr/>
            </p:nvGraphicFramePr>
            <p:xfrm>
              <a:off x="649224" y="1467250"/>
              <a:ext cx="10835640" cy="1495998"/>
            </p:xfrm>
            <a:graphic>
              <a:graphicData uri="http://schemas.openxmlformats.org/drawingml/2006/table">
                <a:tbl>
                  <a:tblPr/>
                  <a:tblGrid>
                    <a:gridCol w="1298448"/>
                    <a:gridCol w="1755648"/>
                    <a:gridCol w="1289304"/>
                    <a:gridCol w="1298448"/>
                    <a:gridCol w="1298448"/>
                    <a:gridCol w="1298448"/>
                    <a:gridCol w="1298448"/>
                    <a:gridCol w="1298448"/>
                  </a:tblGrid>
                  <a:tr h="498666">
                    <a:tc gridSpan="2"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6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温度/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2400" b="0" i="0" spc="-100" dirty="0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34" charset="-120"/>
                                </a:rPr>
                                <m:t>℃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cPr/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0</a:t>
                          </a:r>
                          <a:endParaRPr lang="en-US" altLang="zh-CN" sz="12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20</a:t>
                          </a:r>
                          <a:endParaRPr lang="en-US" altLang="zh-CN" sz="12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40</a:t>
                          </a:r>
                          <a:endParaRPr lang="en-US" altLang="zh-CN" sz="12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60</a:t>
                          </a:r>
                          <a:endParaRPr lang="en-US" altLang="zh-CN" sz="12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80</a:t>
                          </a:r>
                          <a:endParaRPr lang="en-US" altLang="zh-CN" sz="12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100</a:t>
                          </a:r>
                          <a:endParaRPr lang="en-US" altLang="zh-CN" sz="12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98666">
                    <a:tc rowSpan="2"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6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溶解度/</a:t>
                          </a: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n-US" altLang="zh-CN" sz="2400" b="0" i="0" spc="-100" dirty="0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34" charset="-120"/>
                                </a:rPr>
                                <m:t>g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5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n-US" altLang="zh-CN" sz="2400" b="0" i="0" spc="-100" dirty="0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34" charset="-120"/>
                                </a:rPr>
                                <m:t>KCl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27.6</a:t>
                          </a:r>
                          <a:endParaRPr lang="en-US" altLang="zh-CN" sz="12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34.0</a:t>
                          </a:r>
                          <a:endParaRPr lang="en-US" altLang="zh-CN" sz="12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40.0</a:t>
                          </a:r>
                          <a:endParaRPr lang="en-US" altLang="zh-CN" sz="12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45.5</a:t>
                          </a:r>
                          <a:endParaRPr lang="en-US" altLang="zh-CN" sz="12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51.1</a:t>
                          </a:r>
                          <a:endParaRPr lang="en-US" altLang="zh-CN" sz="12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56.7</a:t>
                          </a:r>
                          <a:endParaRPr lang="en-US" altLang="zh-CN" sz="12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98666">
                    <a:tc vMerge="1">
                      <a:tcPr/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500"/>
                            </a:lnSpc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altLang="zh-CN" sz="2400" b="0" i="1" spc="-100" dirty="0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zh-CN" sz="24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34" charset="-120"/>
                                    </a:rPr>
                                    <m:t>KNO</m:t>
                                  </m:r>
                                </m:e>
                                <m:sub>
                                  <m:r>
                                    <a:rPr lang="en-US" altLang="zh-CN" sz="24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34" charset="-120"/>
                                    </a:rPr>
                                    <m:t>3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13.3</a:t>
                          </a:r>
                          <a:endParaRPr lang="en-US" altLang="zh-CN" sz="12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31.6</a:t>
                          </a:r>
                          <a:endParaRPr lang="en-US" altLang="zh-CN" sz="12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63.9</a:t>
                          </a:r>
                          <a:endParaRPr lang="en-US" altLang="zh-CN" sz="12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110</a:t>
                          </a:r>
                          <a:endParaRPr lang="en-US" altLang="zh-CN" sz="12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169</a:t>
                          </a:r>
                          <a:endParaRPr lang="en-US" altLang="zh-CN" sz="12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246</a:t>
                          </a:r>
                          <a:endParaRPr lang="en-US" altLang="zh-CN" sz="12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29" name="QO_5_BD.54_2#050ada317?colgroup=9,3,3,3,3,3,3&amp;vopoq=1&amp;pid=4a30d2c15&amp;color=0,0,0&amp;vtp=1&amp;bbb=1"/>
              <p:cNvGraphicFramePr>
                <a:graphicFrameLocks noGrp="1"/>
              </p:cNvGraphicFramePr>
              <p:nvPr/>
            </p:nvGraphicFramePr>
            <p:xfrm>
              <a:off x="649224" y="1467250"/>
              <a:ext cx="10835640" cy="1495998"/>
            </p:xfrm>
            <a:graphic>
              <a:graphicData uri="http://schemas.openxmlformats.org/drawingml/2006/table">
                <a:tbl>
                  <a:tblPr/>
                  <a:tblGrid>
                    <a:gridCol w="1298448"/>
                    <a:gridCol w="1755648"/>
                    <a:gridCol w="1289304"/>
                    <a:gridCol w="1298448"/>
                    <a:gridCol w="1298448"/>
                    <a:gridCol w="1298448"/>
                    <a:gridCol w="1298448"/>
                    <a:gridCol w="1298448"/>
                  </a:tblGrid>
                  <a:tr h="498475">
                    <a:tc gridSpan="2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  <a:tc hMerge="1">
                      <a:tcPr/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0</a:t>
                          </a:r>
                          <a:endParaRPr lang="en-US" altLang="zh-CN" sz="12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20</a:t>
                          </a:r>
                          <a:endParaRPr lang="en-US" altLang="zh-CN" sz="12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40</a:t>
                          </a:r>
                          <a:endParaRPr lang="en-US" altLang="zh-CN" sz="12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60</a:t>
                          </a:r>
                          <a:endParaRPr lang="en-US" altLang="zh-CN" sz="12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80</a:t>
                          </a:r>
                          <a:endParaRPr lang="en-US" altLang="zh-CN" sz="12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100</a:t>
                          </a:r>
                          <a:endParaRPr lang="en-US" altLang="zh-CN" sz="12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99110">
                    <a:tc rowSpan="2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27.6</a:t>
                          </a:r>
                          <a:endParaRPr lang="en-US" altLang="zh-CN" sz="12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34.0</a:t>
                          </a:r>
                          <a:endParaRPr lang="en-US" altLang="zh-CN" sz="12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40.0</a:t>
                          </a:r>
                          <a:endParaRPr lang="en-US" altLang="zh-CN" sz="12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45.5</a:t>
                          </a:r>
                          <a:endParaRPr lang="en-US" altLang="zh-CN" sz="12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51.1</a:t>
                          </a:r>
                          <a:endParaRPr lang="en-US" altLang="zh-CN" sz="12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56.7</a:t>
                          </a:r>
                          <a:endParaRPr lang="en-US" altLang="zh-CN" sz="12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98475">
                    <a:tc vMerge="1">
                      <a:tcPr/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13.3</a:t>
                          </a:r>
                          <a:endParaRPr lang="en-US" altLang="zh-CN" sz="12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31.6</a:t>
                          </a:r>
                          <a:endParaRPr lang="en-US" altLang="zh-CN" sz="12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63.9</a:t>
                          </a:r>
                          <a:endParaRPr lang="en-US" altLang="zh-CN" sz="12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110</a:t>
                          </a:r>
                          <a:endParaRPr lang="en-US" altLang="zh-CN" sz="12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169</a:t>
                          </a:r>
                          <a:endParaRPr lang="en-US" altLang="zh-CN" sz="12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246</a:t>
                          </a:r>
                          <a:endParaRPr lang="en-US" altLang="zh-CN" sz="12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6_BD.55_1#9582d24f4?vopoq=1&amp;pid=050ada317&amp;color=0,0,0&amp;vtp=1&amp;bbb=1"/>
              <p:cNvSpPr/>
              <p:nvPr/>
            </p:nvSpPr>
            <p:spPr>
              <a:xfrm>
                <a:off x="649224" y="3092850"/>
                <a:ext cx="10899648" cy="47459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200"/>
                  </a:lnSpc>
                </a:pP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（1）</a:t>
                </a:r>
                <a14:m>
                  <m:oMath xmlns:m="http://schemas.openxmlformats.org/officeDocument/2006/math">
                    <m:r>
                      <a:rPr lang="en-US" altLang="zh-CN" sz="24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60</m:t>
                    </m:r>
                    <m:r>
                      <a:rPr lang="en-US" altLang="zh-CN" sz="24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℃</m:t>
                    </m:r>
                  </m:oMath>
                </a14:m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4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KCl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的溶解度是</a:t>
                </a:r>
                <a:r>
                  <a:rPr lang="en-US" altLang="zh-CN" sz="24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4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4" name="QB_6_BD.55_1#9582d24f4?vopoq=1&amp;pid=050ada317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224" y="3092850"/>
                <a:ext cx="10899648" cy="474599"/>
              </a:xfrm>
              <a:prstGeom prst="rect">
                <a:avLst/>
              </a:prstGeom>
              <a:blipFill rotWithShape="1">
                <a:blip r:embed="rId2"/>
                <a:stretch>
                  <a:fillRect l="-2" t="-84" r="1" b="-1230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B_6_AN.56_1#9582d24f4.blank?vopoq=1&amp;pid=050ada317&amp;color=0,0,0&amp;vpa=13&amp;vtp=1&amp;bbb=1"/>
              <p:cNvSpPr/>
              <p:nvPr/>
            </p:nvSpPr>
            <p:spPr>
              <a:xfrm>
                <a:off x="4744974" y="3145745"/>
                <a:ext cx="939800" cy="35344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000"/>
                  </a:lnSpc>
                </a:pPr>
                <a14:m>
                  <m:oMath xmlns:m="http://schemas.openxmlformats.org/officeDocument/2006/math">
                    <m: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45</m:t>
                    </m:r>
                    <m: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.</m:t>
                    </m:r>
                    <m: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5</m:t>
                    </m:r>
                    <m: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g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5" name="QB_6_AN.56_1#9582d24f4.blank?vopoq=1&amp;pid=050ada317&amp;color=0,0,0&amp;vpa=13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44974" y="3145745"/>
                <a:ext cx="939800" cy="353441"/>
              </a:xfrm>
              <a:prstGeom prst="rect">
                <a:avLst/>
              </a:prstGeom>
              <a:blipFill rotWithShape="1">
                <a:blip r:embed="rId3"/>
                <a:stretch>
                  <a:fillRect l="-27" t="-167" r="27" b="-763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B_6_AS.57_1#9582d24f4?vopoq=1&amp;pid=050ada317&amp;color=0,0,0&amp;vtp=1&amp;bbb=1"/>
              <p:cNvSpPr/>
              <p:nvPr/>
            </p:nvSpPr>
            <p:spPr>
              <a:xfrm>
                <a:off x="649224" y="3632663"/>
                <a:ext cx="10899648" cy="47459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200"/>
                  </a:lnSpc>
                </a:pP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黑体" panose="02010609060101010101" pitchFamily="34" charset="-122"/>
                    <a:cs typeface="Times New Roman" panose="02020603050405020304" pitchFamily="34" charset="-120"/>
                  </a:rPr>
                  <a:t>【解析】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由题表可知，</a:t>
                </a:r>
                <a14:m>
                  <m:oMath xmlns:m="http://schemas.openxmlformats.org/officeDocument/2006/math">
                    <m: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60</m:t>
                    </m:r>
                    <m: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℃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KCl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的溶解度是</a:t>
                </a:r>
                <a14:m>
                  <m:oMath xmlns:m="http://schemas.openxmlformats.org/officeDocument/2006/math">
                    <m: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45</m:t>
                    </m:r>
                    <m: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.</m:t>
                    </m:r>
                    <m: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5</m:t>
                    </m:r>
                    <m: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g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400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6" name="QB_6_AS.57_1#9582d24f4?vopoq=1&amp;pid=050ada317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224" y="3632663"/>
                <a:ext cx="10899648" cy="474599"/>
              </a:xfrm>
              <a:prstGeom prst="rect">
                <a:avLst/>
              </a:prstGeom>
              <a:blipFill rotWithShape="1">
                <a:blip r:embed="rId4"/>
                <a:stretch>
                  <a:fillRect l="-2" t="-98" r="1" b="-1229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6" grpId="0" animBg="1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6_BD.58_1#5383a098a?vopoq=1&amp;pid=050ada317&amp;color=0,0,0&amp;vtp=1&amp;bt=1&amp;bbb=1&amp;hb=1"/>
              <p:cNvSpPr/>
              <p:nvPr/>
            </p:nvSpPr>
            <p:spPr>
              <a:xfrm>
                <a:off x="649224" y="864000"/>
                <a:ext cx="10899648" cy="103339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（2）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20</m:t>
                    </m:r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℃</m:t>
                    </m:r>
                  </m:oMath>
                </a14:m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时，称取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31</m:t>
                    </m:r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.</m:t>
                    </m:r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6</m:t>
                    </m:r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g</m:t>
                    </m:r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sSub>
                      <m:sSubPr>
                        <m:ctrlPr>
                          <a:rPr lang="en-US" altLang="zh-CN" sz="2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KNO</m:t>
                        </m:r>
                      </m:e>
                      <m:sub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固体加入盛有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100</m:t>
                    </m:r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g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水的烧杯中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，所形成的溶液是</a:t>
                </a:r>
                <a:endParaRPr lang="en-US" altLang="zh-CN" sz="2400" b="0" i="0">
                  <a:solidFill>
                    <a:srgbClr val="00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sz="24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（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填“饱和”或“不饱和”）溶液。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2" name="QB_6_BD.58_1#5383a098a?vopoq=1&amp;pid=050ada317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224" y="864000"/>
                <a:ext cx="10899648" cy="1033399"/>
              </a:xfrm>
              <a:prstGeom prst="rect">
                <a:avLst/>
              </a:prstGeom>
              <a:blipFill rotWithShape="1">
                <a:blip r:embed="rId1"/>
                <a:stretch>
                  <a:fillRect l="-2" t="-39" r="1" b="-565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B_6_AN.59_1#5383a098a.blank?vopoq=1&amp;pid=050ada317&amp;color=0,0,0&amp;vpa=14&amp;vtp=1&amp;bbb=1"/>
          <p:cNvSpPr/>
          <p:nvPr/>
        </p:nvSpPr>
        <p:spPr>
          <a:xfrm>
            <a:off x="665892" y="1373270"/>
            <a:ext cx="830263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饱和</a:t>
            </a:r>
            <a:endParaRPr lang="en-US" altLang="zh-CN" sz="2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6_AS.60_1#5383a098a?vopoq=1&amp;pid=050ada317&amp;color=0,0,0&amp;vtp=1&amp;bbb=1&amp;hb=1"/>
              <p:cNvSpPr/>
              <p:nvPr/>
            </p:nvSpPr>
            <p:spPr>
              <a:xfrm>
                <a:off x="649224" y="1909209"/>
                <a:ext cx="10899648" cy="103339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黑体" panose="02010609060101010101" pitchFamily="34" charset="-122"/>
                    <a:cs typeface="Times New Roman" panose="02020603050405020304" pitchFamily="34" charset="-120"/>
                  </a:rPr>
                  <a:t>【解析】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20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℃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时，硝酸钾的溶解度为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31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.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6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g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，则该温度下，向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100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g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水中加入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31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.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6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g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sz="24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硝酸钾可得到饱和溶液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4" name="QB_6_AS.60_1#5383a098a?vopoq=1&amp;pid=050ada317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224" y="1909209"/>
                <a:ext cx="10899648" cy="1033399"/>
              </a:xfrm>
              <a:prstGeom prst="rect">
                <a:avLst/>
              </a:prstGeom>
              <a:blipFill rotWithShape="1">
                <a:blip r:embed="rId2"/>
                <a:stretch>
                  <a:fillRect l="-2" t="-39" r="-69" b="-565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6_BD.61_1#f9e7a3caf?vopoq=1&amp;pid=050ada317&amp;color=0,0,0&amp;vtp=1&amp;bt=1&amp;bbb=1&amp;hb=1"/>
              <p:cNvSpPr/>
              <p:nvPr/>
            </p:nvSpPr>
            <p:spPr>
              <a:xfrm>
                <a:off x="649224" y="864000"/>
                <a:ext cx="10899648" cy="103339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（3）在配制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KNO</m:t>
                        </m:r>
                      </m:e>
                      <m:sub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溶液时，若其他操作正确，量取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100</m:t>
                    </m:r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mL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水时仰视读数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，则所配</a:t>
                </a:r>
                <a:endParaRPr lang="en-US" altLang="zh-CN" sz="2400" b="0" i="0">
                  <a:solidFill>
                    <a:srgbClr val="00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制的溶液的溶质质量分数</a:t>
                </a:r>
                <a:r>
                  <a:rPr lang="en-US" altLang="zh-CN" sz="24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（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填“偏大”“偏小”或“不变”）。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2" name="QB_6_BD.61_1#f9e7a3caf?vopoq=1&amp;pid=050ada317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224" y="864000"/>
                <a:ext cx="10899648" cy="1033399"/>
              </a:xfrm>
              <a:prstGeom prst="rect">
                <a:avLst/>
              </a:prstGeom>
              <a:blipFill rotWithShape="1">
                <a:blip r:embed="rId1"/>
                <a:stretch>
                  <a:fillRect l="-2" t="-39" r="1" b="-565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B_6_AN.62_1#f9e7a3caf.blank?vopoq=1&amp;pid=050ada317&amp;color=0,0,0&amp;vpa=15&amp;vtp=1&amp;bbb=1"/>
          <p:cNvSpPr/>
          <p:nvPr/>
        </p:nvSpPr>
        <p:spPr>
          <a:xfrm>
            <a:off x="4018692" y="1373270"/>
            <a:ext cx="830263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偏小</a:t>
            </a:r>
            <a:endParaRPr lang="en-US" altLang="zh-CN" sz="2400" dirty="0"/>
          </a:p>
        </p:txBody>
      </p:sp>
      <p:sp>
        <p:nvSpPr>
          <p:cNvPr id="4" name="QB_6_AS.63_1#f9e7a3caf?vopoq=1&amp;pid=050ada317&amp;color=0,0,0&amp;vtp=1&amp;bbb=1&amp;hb=1"/>
          <p:cNvSpPr/>
          <p:nvPr/>
        </p:nvSpPr>
        <p:spPr>
          <a:xfrm>
            <a:off x="649224" y="1971820"/>
            <a:ext cx="10899648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用量筒量取水仰视读数时，读数偏小，实际量取的水的体积偏大</a:t>
            </a:r>
            <a:r>
              <a:rPr lang="en-US" altLang="zh-CN" sz="2400" b="0" i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，则所</a:t>
            </a:r>
            <a:endParaRPr lang="en-US" altLang="zh-CN" sz="2400" b="0" i="0">
              <a:solidFill>
                <a:srgbClr val="FF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配制的溶液的溶质质量分数偏小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6_BD.64_1#07fac7fcd?vopoq=1&amp;pid=050ada317&amp;color=0,0,0&amp;vtp=1&amp;bt=1&amp;bbb=1"/>
              <p:cNvSpPr/>
              <p:nvPr/>
            </p:nvSpPr>
            <p:spPr>
              <a:xfrm>
                <a:off x="649224" y="859536"/>
                <a:ext cx="10899648" cy="47459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200"/>
                  </a:lnSpc>
                </a:pP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（4）若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KNO</m:t>
                        </m:r>
                      </m:e>
                      <m:sub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溶液中含有少量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KCl</m:t>
                    </m:r>
                  </m:oMath>
                </a14:m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，提纯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KNO</m:t>
                        </m:r>
                      </m:e>
                      <m:sub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，最好采用的方法是</a:t>
                </a:r>
                <a:r>
                  <a:rPr lang="en-US" altLang="zh-CN" sz="24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__________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2" name="QB_6_BD.64_1#07fac7fcd?vopoq=1&amp;pid=050ada317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224" y="859536"/>
                <a:ext cx="10899648" cy="474599"/>
              </a:xfrm>
              <a:prstGeom prst="rect">
                <a:avLst/>
              </a:prstGeom>
              <a:blipFill rotWithShape="1">
                <a:blip r:embed="rId1"/>
                <a:stretch>
                  <a:fillRect l="-2" t="-80" r="1" b="-1230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B_6_AN.65_1#07fac7fcd.blank?vopoq=1&amp;pid=050ada317&amp;color=0,0,0&amp;vpa=16&amp;vtp=1&amp;bbb=1"/>
          <p:cNvSpPr/>
          <p:nvPr/>
        </p:nvSpPr>
        <p:spPr>
          <a:xfrm>
            <a:off x="9449404" y="810006"/>
            <a:ext cx="1439863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降温结晶</a:t>
            </a:r>
            <a:endParaRPr lang="en-US" altLang="zh-CN" sz="2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6_AS.66_1#07fac7fcd?vopoq=1&amp;pid=050ada317&amp;color=0,0,0&amp;vtp=1&amp;bbb=1&amp;hb=1"/>
              <p:cNvSpPr/>
              <p:nvPr/>
            </p:nvSpPr>
            <p:spPr>
              <a:xfrm>
                <a:off x="649224" y="1334770"/>
                <a:ext cx="10899648" cy="159219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黑体" panose="02010609060101010101" pitchFamily="34" charset="-122"/>
                    <a:cs typeface="Times New Roman" panose="02020603050405020304" pitchFamily="34" charset="-120"/>
                  </a:rPr>
                  <a:t>【解析】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由题表中数据可知，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KCl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KNO</m:t>
                        </m:r>
                      </m:e>
                      <m:sub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的溶解度都随温度的升高而增大，且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KCl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的溶解度受温度变化影响较小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KNO</m:t>
                        </m:r>
                      </m:e>
                      <m:sub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的溶解度受温度变化影响较大</a:t>
                </a:r>
                <a:r>
                  <a:rPr lang="en-US" altLang="zh-CN" sz="24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，若硝酸钾溶</a:t>
                </a:r>
                <a:endParaRPr lang="en-US" altLang="zh-CN" sz="2400" b="0" i="0">
                  <a:solidFill>
                    <a:srgbClr val="FF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sz="24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液中混有少量氯化钾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，要提纯硝酸钾，最好采用降温结晶的方法。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4" name="QB_6_AS.66_1#07fac7fcd?vopoq=1&amp;pid=050ada317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224" y="1334770"/>
                <a:ext cx="10899648" cy="1592199"/>
              </a:xfrm>
              <a:prstGeom prst="rect">
                <a:avLst/>
              </a:prstGeom>
              <a:blipFill rotWithShape="1">
                <a:blip r:embed="rId2"/>
                <a:stretch>
                  <a:fillRect l="-2" r="1" b="-369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67_1#007c69f57?vopoq=1&amp;pid=4a30d2c15&amp;color=0,0,0&amp;vtp=1&amp;bt=1&amp;bbb=1&amp;hb=1"/>
          <p:cNvSpPr/>
          <p:nvPr/>
        </p:nvSpPr>
        <p:spPr>
          <a:xfrm>
            <a:off x="649224" y="864000"/>
            <a:ext cx="10899648" cy="15921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C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13.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新情境</a:t>
            </a:r>
            <a:r>
              <a:rPr lang="en-US" altLang="zh-CN" sz="24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[2024山东青岛期中]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（9分）溶液对于人类生产活动具有重要意义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，组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成相同但浓度不同的溶液往往有不同的应用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。葡萄糖是生物的主要供能物质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。请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回答下列问题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B_6_BD.68_1#bd2f932af?vopoq=1&amp;pid=007c69f57&amp;color=0,0,0&amp;vtp=1&amp;bbb=1&amp;hb=1"/>
              <p:cNvSpPr/>
              <p:nvPr/>
            </p:nvSpPr>
            <p:spPr>
              <a:xfrm>
                <a:off x="649224" y="2456580"/>
                <a:ext cx="10899648" cy="159219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（1）亚运会期间，组织者为运动员准备了溶质质量分数为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50</m:t>
                    </m:r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%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的葡萄糖溶液以补</a:t>
                </a:r>
                <a:endParaRPr lang="en-US" altLang="zh-CN" sz="2400" b="0" i="0">
                  <a:solidFill>
                    <a:srgbClr val="00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充能量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。若用葡萄糖固体和水配制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100</m:t>
                    </m:r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g</m:t>
                    </m:r>
                  </m:oMath>
                </a14:m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上述葡萄糖溶液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，需称取</a:t>
                </a:r>
                <a:r>
                  <a:rPr lang="en-US" altLang="zh-CN" sz="24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g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葡萄糖固</a:t>
                </a:r>
                <a:endParaRPr lang="en-US" altLang="zh-CN" sz="2400" b="0" i="0">
                  <a:solidFill>
                    <a:srgbClr val="00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体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；溶解过程中，用玻璃棒搅拌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，其目的是</a:t>
                </a:r>
                <a:r>
                  <a:rPr lang="en-US" altLang="zh-CN" sz="24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______________________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3" name="QB_6_BD.68_1#bd2f932af?vopoq=1&amp;pid=007c69f57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224" y="2456580"/>
                <a:ext cx="10899648" cy="1592199"/>
              </a:xfrm>
              <a:prstGeom prst="rect">
                <a:avLst/>
              </a:prstGeom>
              <a:blipFill rotWithShape="1">
                <a:blip r:embed="rId1"/>
                <a:stretch>
                  <a:fillRect l="-2" t="-25" r="-40" b="-366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B_6_AN.69_1#bd2f932af.blank?vopoq=1&amp;pid=007c69f57&amp;color=0,0,0&amp;vpa=17&amp;vtp=1&amp;bbb=1"/>
          <p:cNvSpPr/>
          <p:nvPr/>
        </p:nvSpPr>
        <p:spPr>
          <a:xfrm>
            <a:off x="9313006" y="2987440"/>
            <a:ext cx="5254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50</a:t>
            </a:r>
            <a:endParaRPr lang="en-US" altLang="zh-CN" sz="2400" dirty="0"/>
          </a:p>
        </p:txBody>
      </p:sp>
      <p:sp>
        <p:nvSpPr>
          <p:cNvPr id="5" name="QB_6_AN.70_1#bd2f932af.blank?vopoq=1&amp;pid=007c69f57&amp;color=0,0,0&amp;vpa=18&amp;vtp=1&amp;bbb=1"/>
          <p:cNvSpPr/>
          <p:nvPr/>
        </p:nvSpPr>
        <p:spPr>
          <a:xfrm>
            <a:off x="6457093" y="3524650"/>
            <a:ext cx="3268663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加快葡萄糖固体的溶解</a:t>
            </a:r>
            <a:endParaRPr lang="en-US" altLang="zh-CN" sz="2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QB_6_AS.71_1#bd2f932af?vopoq=1&amp;pid=007c69f57&amp;color=0,0,0&amp;vtp=1&amp;bbb=1&amp;hb=1"/>
              <p:cNvSpPr/>
              <p:nvPr/>
            </p:nvSpPr>
            <p:spPr>
              <a:xfrm>
                <a:off x="649224" y="4044080"/>
                <a:ext cx="10899648" cy="103339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黑体" panose="02010609060101010101" pitchFamily="34" charset="-122"/>
                    <a:cs typeface="Times New Roman" panose="02020603050405020304" pitchFamily="34" charset="-120"/>
                  </a:rPr>
                  <a:t>【</a:t>
                </a:r>
                <a:r>
                  <a:rPr lang="en-US" altLang="zh-CN" sz="2400" b="0" i="0" spc="-10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黑体" panose="02010609060101010101" pitchFamily="34" charset="-122"/>
                    <a:cs typeface="Times New Roman" panose="02020603050405020304" pitchFamily="34" charset="-120"/>
                  </a:rPr>
                  <a:t>解析】</a:t>
                </a:r>
                <a:r>
                  <a:rPr lang="en-US" altLang="zh-CN" sz="2400" b="0" i="0" spc="-10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用葡萄糖固体和水配制</a:t>
                </a:r>
                <a14:m>
                  <m:oMath xmlns:m="http://schemas.openxmlformats.org/officeDocument/2006/math">
                    <m:r>
                      <a:rPr lang="en-US" altLang="zh-CN" sz="2400" b="0" i="0" spc="-10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100</m:t>
                    </m:r>
                    <m:r>
                      <a:rPr lang="en-US" altLang="zh-CN" sz="2400" b="0" i="0" spc="-10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400" b="0" i="0" spc="-10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g</m:t>
                    </m:r>
                    <m:r>
                      <a:rPr lang="en-US" altLang="zh-CN" sz="2400" b="0" i="0" spc="-10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400" b="0" i="0" spc="-10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50</m:t>
                    </m:r>
                    <m:r>
                      <a:rPr lang="en-US" altLang="zh-CN" sz="2400" b="0" i="0" spc="-10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%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0" i="0" spc="-10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的葡萄糖溶液</a:t>
                </a:r>
                <a:r>
                  <a:rPr lang="en-US" altLang="zh-CN" sz="2400" b="0" i="0" spc="-10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，需称取葡萄糖固体的质量</a:t>
                </a:r>
                <a:endParaRPr lang="en-US" altLang="zh-CN" sz="2400" b="0" i="0" spc="-100">
                  <a:solidFill>
                    <a:srgbClr val="FF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sz="2400" b="0" i="0" spc="-10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2400" b="0" i="0" spc="-10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100</m:t>
                    </m:r>
                    <m:r>
                      <a:rPr lang="en-US" altLang="zh-CN" sz="2400" b="0" i="0" spc="-10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400" b="0" i="0" spc="-10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g</m:t>
                    </m:r>
                    <m:r>
                      <a:rPr lang="en-US" altLang="zh-CN" sz="2400" b="0" i="0" spc="-10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×</m:t>
                    </m:r>
                    <m:r>
                      <a:rPr lang="en-US" altLang="zh-CN" sz="2400" b="0" i="0" spc="-10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50</m:t>
                    </m:r>
                    <m:r>
                      <a:rPr lang="en-US" altLang="zh-CN" sz="2400" b="0" i="0" spc="-10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%=</m:t>
                    </m:r>
                    <m:r>
                      <a:rPr lang="en-US" altLang="zh-CN" sz="2400" b="0" i="0" spc="-10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50</m:t>
                    </m:r>
                    <m:r>
                      <a:rPr lang="en-US" altLang="zh-CN" sz="2400" b="0" i="0" spc="-10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400" b="0" i="0" spc="-10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g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0" i="0" spc="-10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；溶解过程中，用玻璃棒搅拌的目的是加快葡萄糖固体的溶解。</a:t>
                </a:r>
                <a:endParaRPr lang="en-US" altLang="zh-CN" sz="2400" spc="-100" dirty="0"/>
              </a:p>
            </p:txBody>
          </p:sp>
        </mc:Choice>
        <mc:Fallback>
          <p:sp>
            <p:nvSpPr>
              <p:cNvPr id="6" name="QB_6_AS.71_1#bd2f932af?vopoq=1&amp;pid=007c69f57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224" y="4044080"/>
                <a:ext cx="10899648" cy="1033399"/>
              </a:xfrm>
              <a:prstGeom prst="rect">
                <a:avLst/>
              </a:prstGeom>
              <a:blipFill rotWithShape="1">
                <a:blip r:embed="rId2"/>
                <a:stretch>
                  <a:fillRect l="-2" t="-39" r="-1764" b="-565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  <p:bldP spid="6" grpId="0" animBg="1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B_6_BD.72_1#35952002d?htil=8&amp;vopoq=1&amp;pid=007c69f57&amp;color=0,0,0&amp;tib=255,255,255&amp;vtp=1&amp;hs=1&amp;hs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196243" y="909719"/>
            <a:ext cx="3246120" cy="1124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QB_6_BD.72_2#35952002d?htil=8&amp;sp=1&amp;vopoq=1&amp;pid=007c69f57&amp;color=0,0,0&amp;vtp=1&amp;bt=1&amp;bbb=1&amp;hb=1&amp;hs=1"/>
              <p:cNvSpPr/>
              <p:nvPr/>
            </p:nvSpPr>
            <p:spPr>
              <a:xfrm>
                <a:off x="649224" y="864000"/>
                <a:ext cx="7516368" cy="159219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（2）将配好的葡萄糖溶液装入试剂瓶，放于冰箱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0</m:t>
                    </m:r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保</a:t>
                </a:r>
                <a:endParaRPr lang="en-US" altLang="zh-CN" sz="2400" b="0" i="0">
                  <a:solidFill>
                    <a:srgbClr val="00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存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，第二天发现瓶中析出了晶体，请推测可能原因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：葡</a:t>
                </a:r>
                <a:endParaRPr lang="en-US" altLang="zh-CN" sz="2400" b="0" i="0">
                  <a:solidFill>
                    <a:srgbClr val="00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萄糖的溶解度</a:t>
                </a:r>
                <a:r>
                  <a:rPr lang="en-US" altLang="zh-CN" sz="24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____________________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。将试剂瓶从冰箱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3" name="QB_6_BD.72_2#35952002d?htil=8&amp;sp=1&amp;vopoq=1&amp;pid=007c69f57&amp;color=0,0,0&amp;vtp=1&amp;bt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224" y="864000"/>
                <a:ext cx="7516368" cy="1592199"/>
              </a:xfrm>
              <a:prstGeom prst="rect">
                <a:avLst/>
              </a:prstGeom>
              <a:blipFill rotWithShape="1">
                <a:blip r:embed="rId2"/>
                <a:stretch>
                  <a:fillRect l="-3" t="-25" r="2" b="-366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B_6_AN.73_1#35952002d.blank?vopoq=1&amp;pid=007c69f57&amp;color=0,0,0&amp;vpa=19&amp;vtp=1&amp;bbb=1"/>
          <p:cNvSpPr/>
          <p:nvPr/>
        </p:nvSpPr>
        <p:spPr>
          <a:xfrm>
            <a:off x="2494692" y="1932070"/>
            <a:ext cx="2963863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随温度的降低而减小</a:t>
            </a:r>
            <a:endParaRPr lang="en-US" altLang="zh-CN" sz="2400" dirty="0"/>
          </a:p>
        </p:txBody>
      </p:sp>
      <p:sp>
        <p:nvSpPr>
          <p:cNvPr id="5" name="QB_6_AN.74_1#35952002d.blank?vopoq=1&amp;pid=007c69f57&amp;color=0,0,0&amp;vpa=20&amp;vtp=1"/>
          <p:cNvSpPr/>
          <p:nvPr/>
        </p:nvSpPr>
        <p:spPr>
          <a:xfrm>
            <a:off x="10113462" y="3050050"/>
            <a:ext cx="525463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④</a:t>
            </a:r>
            <a:endParaRPr lang="en-US" altLang="zh-CN" sz="2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QB_6_AS.75_1#35952002d?vopoq=1&amp;pid=007c69f57&amp;color=0,0,0&amp;vtp=1&amp;bbb=1&amp;hb=1&amp;hs=1"/>
              <p:cNvSpPr/>
              <p:nvPr/>
            </p:nvSpPr>
            <p:spPr>
              <a:xfrm>
                <a:off x="649224" y="4107579"/>
                <a:ext cx="10899648" cy="215099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黑体" panose="02010609060101010101" pitchFamily="34" charset="-122"/>
                    <a:cs typeface="Times New Roman" panose="02020603050405020304" pitchFamily="34" charset="-120"/>
                  </a:rPr>
                  <a:t>【解析】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将配好的葡萄糖溶液装入试剂瓶，放于冰箱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0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保存</a:t>
                </a:r>
                <a:r>
                  <a:rPr lang="en-US" altLang="zh-CN" sz="24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，第二天发现瓶中析</a:t>
                </a:r>
                <a:endParaRPr lang="en-US" altLang="zh-CN" sz="2400" b="0" i="0">
                  <a:solidFill>
                    <a:srgbClr val="FF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出了晶体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，说明葡萄糖的溶解度随温度的降低而减小；根据题图可知，试剂瓶</a:t>
                </a:r>
                <a:r>
                  <a:rPr lang="en-US" altLang="zh-CN" sz="24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③、</a:t>
                </a:r>
                <a:endParaRPr lang="en-US" altLang="zh-CN" sz="2400" b="0" i="0">
                  <a:solidFill>
                    <a:srgbClr val="FF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④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中没有晶体，且试剂瓶④中溶液温度较高，则试剂瓶</a:t>
                </a:r>
                <a:r>
                  <a:rPr lang="en-US" altLang="zh-CN" sz="24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③中可能为恰好饱和的溶</a:t>
                </a:r>
                <a:endParaRPr lang="en-US" altLang="zh-CN" sz="2400" b="0" i="0">
                  <a:solidFill>
                    <a:srgbClr val="FF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sz="24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液或不饱和溶液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，试剂瓶④中一定为不饱和溶液。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6" name="QB_6_AS.75_1#35952002d?vopoq=1&amp;pid=007c69f57&amp;color=0,0,0&amp;vtp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224" y="4107579"/>
                <a:ext cx="10899648" cy="2150999"/>
              </a:xfrm>
              <a:prstGeom prst="rect">
                <a:avLst/>
              </a:prstGeom>
              <a:blipFill rotWithShape="1">
                <a:blip r:embed="rId3"/>
                <a:stretch>
                  <a:fillRect l="-2" t="-19" r="-1444" b="-271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QB_6_BD.72_2#35952002d?htil=8&amp;sp=1&amp;vopoq=1&amp;pid=007c69f57&amp;color=0,0,0&amp;vtp=1&amp;bt=1&amp;bbb=1&amp;hb=1&amp;hs=1"/>
          <p:cNvSpPr/>
          <p:nvPr/>
        </p:nvSpPr>
        <p:spPr>
          <a:xfrm>
            <a:off x="647994" y="2519190"/>
            <a:ext cx="10896012" cy="15921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取出逐步升温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，至试剂瓶④时达到室温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，期间观察到的变化如图所示。下列四个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不同阶段的试剂瓶中，盛有的溶液一定为葡萄糖不饱和溶液的是试剂瓶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</a:t>
            </a:r>
            <a:endParaRPr lang="en-US" altLang="zh-CN" sz="24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填序号）。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  <p:bldP spid="6" grpId="0" animBg="1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76_1#2beb44262?sp=1&amp;vopoq=1&amp;pid=4a30d2c15&amp;color=0,0,0&amp;vtp=1&amp;bt=1&amp;bbb=1&amp;hb=1"/>
              <p:cNvSpPr/>
              <p:nvPr/>
            </p:nvSpPr>
            <p:spPr>
              <a:xfrm>
                <a:off x="649224" y="864000"/>
                <a:ext cx="10899648" cy="159219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C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14.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[2023江苏常州模拟]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（10分）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𝑡</m:t>
                        </m:r>
                      </m:e>
                      <m:sub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4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 ℃</m:t>
                    </m:r>
                  </m:oMath>
                </a14:m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时，将</a:t>
                </a:r>
                <a14:m>
                  <m:oMath xmlns:m="http://schemas.openxmlformats.org/officeDocument/2006/math">
                    <m:r>
                      <a:rPr lang="en-US" altLang="zh-CN" sz="24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60</m:t>
                    </m:r>
                    <m:r>
                      <a:rPr lang="en-US" altLang="zh-CN" sz="24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4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g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氯化钾和硝酸钾分别加入各盛有</a:t>
                </a:r>
                <a:endParaRPr lang="en-US" altLang="zh-CN" sz="2400" b="0" i="0">
                  <a:solidFill>
                    <a:srgbClr val="00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r>
                      <a:rPr lang="en-US" altLang="zh-CN" sz="24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100</m:t>
                    </m:r>
                    <m:r>
                      <a:rPr lang="en-US" altLang="zh-CN" sz="24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4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g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水的烧杯①和烧杯②中，充分搅拌后现象如图Ⅰ所示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，氯化钾和硝酸钾的溶解</a:t>
                </a:r>
                <a:endParaRPr lang="en-US" altLang="zh-CN" sz="2400" b="0" i="0">
                  <a:solidFill>
                    <a:srgbClr val="00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度曲线如图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Ⅱ所示。</a:t>
                </a:r>
                <a:endParaRPr lang="en-US" altLang="zh-CN" sz="24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" name="QO_5_BD.76_1#2beb44262?sp=1&amp;vopoq=1&amp;pid=4a30d2c15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224" y="864000"/>
                <a:ext cx="10899648" cy="1592199"/>
              </a:xfrm>
              <a:prstGeom prst="rect">
                <a:avLst/>
              </a:prstGeom>
              <a:blipFill rotWithShape="1">
                <a:blip r:embed="rId1"/>
                <a:stretch>
                  <a:fillRect l="-2" t="-25" r="-634" b="-366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O_5_BD.76_3#2beb44262?iti=3&amp;htil=1&amp;vopoq=1&amp;pid=4a30d2c15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395728" y="3168796"/>
            <a:ext cx="1956816" cy="731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4" name="QO_5_BD.76_4#2beb44262?iti=4&amp;htil=1&amp;vopoq=1&amp;pid=4a30d2c15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156448" y="2583580"/>
            <a:ext cx="1316736" cy="1307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QO_5_BD.76_5#2beb44262?iti=3&amp;htil=1&amp;vopoq=1&amp;pid=4a30d2c15&amp;color=0,0,0&amp;vtp=1"/>
          <p:cNvSpPr/>
          <p:nvPr/>
        </p:nvSpPr>
        <p:spPr>
          <a:xfrm>
            <a:off x="3289205" y="4027316"/>
            <a:ext cx="169862" cy="895096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Ⅰ</a:t>
            </a:r>
            <a:endParaRPr lang="en-US" altLang="zh-CN" sz="2400" dirty="0">
              <a:solidFill>
                <a:srgbClr val="000000"/>
              </a:solidFill>
            </a:endParaRPr>
          </a:p>
        </p:txBody>
      </p:sp>
      <p:sp>
        <p:nvSpPr>
          <p:cNvPr id="6" name="QO_5_BD.76_6#2beb44262?iti=4&amp;htil=1&amp;vopoq=1&amp;pid=4a30d2c15&amp;color=0,0,0&amp;vtp=1"/>
          <p:cNvSpPr/>
          <p:nvPr/>
        </p:nvSpPr>
        <p:spPr>
          <a:xfrm>
            <a:off x="8682260" y="4018172"/>
            <a:ext cx="265112" cy="895096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Ⅱ</a:t>
            </a:r>
            <a:endParaRPr lang="en-US" altLang="zh-CN" sz="2400" dirty="0">
              <a:solidFill>
                <a:srgbClr val="00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QB_6_BD.77_1#a06a82fc2?vopoq=1&amp;pid=2beb44262&amp;color=0,0,0&amp;vtp=1&amp;bbb=1"/>
              <p:cNvSpPr/>
              <p:nvPr/>
            </p:nvSpPr>
            <p:spPr>
              <a:xfrm>
                <a:off x="649224" y="4569923"/>
                <a:ext cx="10899648" cy="47459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200"/>
                  </a:lnSpc>
                </a:pP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（1）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𝑡</m:t>
                        </m:r>
                      </m:e>
                      <m:sub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4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℃</m:t>
                    </m:r>
                  </m:oMath>
                </a14:m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时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，溶解度大小关系为氯化钾</a:t>
                </a:r>
                <a:r>
                  <a:rPr lang="en-US" altLang="zh-CN" sz="24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（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填“</a:t>
                </a:r>
                <a14:m>
                  <m:oMath xmlns:m="http://schemas.openxmlformats.org/officeDocument/2006/math">
                    <m:r>
                      <a:rPr lang="en-US" altLang="zh-CN" sz="24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&gt;</m:t>
                    </m:r>
                  </m:oMath>
                </a14:m>
                <a:r>
                  <a:rPr lang="en-US" altLang="zh-CN" sz="24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”“</a:t>
                </a:r>
                <a14:m>
                  <m:oMath xmlns:m="http://schemas.openxmlformats.org/officeDocument/2006/math">
                    <m:r>
                      <a:rPr lang="en-US" altLang="zh-CN" sz="24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&lt;</m:t>
                    </m:r>
                  </m:oMath>
                </a14:m>
                <a:r>
                  <a:rPr lang="en-US" altLang="zh-CN" sz="24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”或“</a:t>
                </a:r>
                <a14:m>
                  <m:oMath xmlns:m="http://schemas.openxmlformats.org/officeDocument/2006/math">
                    <m:r>
                      <a:rPr lang="en-US" altLang="zh-CN" sz="24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”）硝酸钾。</a:t>
                </a:r>
                <a:endParaRPr lang="en-US" altLang="zh-CN" sz="24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7" name="QB_6_BD.77_1#a06a82fc2?vopoq=1&amp;pid=2beb44262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224" y="4569923"/>
                <a:ext cx="10899648" cy="474599"/>
              </a:xfrm>
              <a:prstGeom prst="rect">
                <a:avLst/>
              </a:prstGeom>
              <a:blipFill rotWithShape="1">
                <a:blip r:embed="rId4"/>
                <a:stretch>
                  <a:fillRect l="-2" t="-98" r="1" b="-1229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QB_6_AN.78_1#a06a82fc2.blank?vopoq=1&amp;pid=2beb44262&amp;color=0,0,0&amp;vpa=21&amp;vtp=1&amp;bbb=1"/>
              <p:cNvSpPr/>
              <p:nvPr/>
            </p:nvSpPr>
            <p:spPr>
              <a:xfrm>
                <a:off x="6010466" y="4617929"/>
                <a:ext cx="384175" cy="35344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000"/>
                  </a:lnSpc>
                </a:pPr>
                <a14:m>
                  <m:oMath xmlns:m="http://schemas.openxmlformats.org/officeDocument/2006/math">
                    <m: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&lt;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8" name="QB_6_AN.78_1#a06a82fc2.blank?vopoq=1&amp;pid=2beb44262&amp;color=0,0,0&amp;vpa=21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10466" y="4617929"/>
                <a:ext cx="384175" cy="353441"/>
              </a:xfrm>
              <a:prstGeom prst="rect">
                <a:avLst/>
              </a:prstGeom>
              <a:blipFill rotWithShape="1">
                <a:blip r:embed="rId5"/>
                <a:stretch>
                  <a:fillRect l="-50" t="-59" r="50" b="-773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QB_6_AS.79_1#a06a82fc2?vopoq=1&amp;pid=2beb44262&amp;color=0,0,0&amp;vtp=1&amp;bbb=1&amp;hb=1"/>
              <p:cNvSpPr/>
              <p:nvPr/>
            </p:nvSpPr>
            <p:spPr>
              <a:xfrm>
                <a:off x="649224" y="5048650"/>
                <a:ext cx="10899648" cy="103339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黑体" panose="02010609060101010101" pitchFamily="34" charset="-122"/>
                    <a:cs typeface="Times New Roman" panose="02020603050405020304" pitchFamily="34" charset="-120"/>
                  </a:rPr>
                  <a:t>【解析】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分析题图Ⅰ、Ⅱ可知，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𝑡</m:t>
                        </m:r>
                      </m:e>
                      <m:sub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时，甲的溶解度大于乙，</a:t>
                </a:r>
                <a:r>
                  <a:rPr lang="en-US" altLang="zh-CN" sz="24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则甲物质是硝酸钾，</a:t>
                </a:r>
                <a:endParaRPr lang="en-US" altLang="zh-CN" sz="2400" b="0" i="0">
                  <a:solidFill>
                    <a:srgbClr val="FF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sz="24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乙物质是氯化钾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；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𝑡</m:t>
                        </m:r>
                      </m:e>
                      <m:sub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℃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时，溶解度大小关系为氯化钾</a:t>
                </a:r>
                <a14:m>
                  <m:oMath xmlns:m="http://schemas.openxmlformats.org/officeDocument/2006/math">
                    <m: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&lt;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硝酸钾。</a:t>
                </a:r>
                <a:endParaRPr lang="en-US" altLang="zh-CN" sz="2400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9" name="QB_6_AS.79_1#a06a82fc2?vopoq=1&amp;pid=2beb44262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224" y="5048650"/>
                <a:ext cx="10899648" cy="1033399"/>
              </a:xfrm>
              <a:prstGeom prst="rect">
                <a:avLst/>
              </a:prstGeom>
              <a:blipFill rotWithShape="1">
                <a:blip r:embed="rId6"/>
                <a:stretch>
                  <a:fillRect l="-2" t="-39" r="1" b="-565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 build="p"/>
      <p:bldP spid="9" grpId="0" animBg="1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80_1#4f6af17f8?vopoq=1&amp;pid=2beb44262&amp;color=0,0,0&amp;vtp=1&amp;bt=1&amp;bbb=1"/>
          <p:cNvSpPr/>
          <p:nvPr/>
        </p:nvSpPr>
        <p:spPr>
          <a:xfrm>
            <a:off x="649224" y="859537"/>
            <a:ext cx="10899648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（2）烧杯②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中的溶液是否达到饱和状态？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填“是”或“否”）。</a:t>
            </a:r>
            <a:endParaRPr lang="en-US" altLang="zh-CN" sz="2400" dirty="0"/>
          </a:p>
        </p:txBody>
      </p:sp>
      <p:sp>
        <p:nvSpPr>
          <p:cNvPr id="3" name="QB_6_AN.81_1#4f6af17f8.blank?vopoq=1&amp;pid=2beb44262&amp;color=0,0,0&amp;vpa=22&amp;vtp=1"/>
          <p:cNvSpPr/>
          <p:nvPr/>
        </p:nvSpPr>
        <p:spPr>
          <a:xfrm>
            <a:off x="6304692" y="810007"/>
            <a:ext cx="525463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否</a:t>
            </a:r>
            <a:endParaRPr lang="en-US" altLang="zh-CN" sz="2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6_AS.82_1#4f6af17f8?vopoq=1&amp;pid=2beb44262&amp;color=0,0,0&amp;vtp=1&amp;bbb=1"/>
              <p:cNvSpPr/>
              <p:nvPr/>
            </p:nvSpPr>
            <p:spPr>
              <a:xfrm>
                <a:off x="649224" y="1390713"/>
                <a:ext cx="10899648" cy="47459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200"/>
                  </a:lnSpc>
                </a:pP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黑体" panose="02010609060101010101" pitchFamily="34" charset="-122"/>
                    <a:cs typeface="Times New Roman" panose="02020603050405020304" pitchFamily="34" charset="-120"/>
                  </a:rPr>
                  <a:t>【解析】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𝑡</m:t>
                        </m:r>
                      </m:e>
                      <m:sub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℃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KNO</m:t>
                        </m:r>
                      </m:e>
                      <m:sub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的溶解度是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80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g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，则烧杯②中的溶液没有达到饱和状态。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4" name="QB_6_AS.82_1#4f6af17f8?vopoq=1&amp;pid=2beb44262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224" y="1390713"/>
                <a:ext cx="10899648" cy="474599"/>
              </a:xfrm>
              <a:prstGeom prst="rect">
                <a:avLst/>
              </a:prstGeom>
              <a:blipFill rotWithShape="1">
                <a:blip r:embed="rId1"/>
                <a:stretch>
                  <a:fillRect l="-2" t="-13" r="1" b="-1237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6_BD.83_1#cb0f4a8de?vopoq=1&amp;pid=2beb44262&amp;color=0,0,0&amp;vtp=1&amp;bt=1&amp;bbb=1"/>
              <p:cNvSpPr/>
              <p:nvPr/>
            </p:nvSpPr>
            <p:spPr>
              <a:xfrm>
                <a:off x="649224" y="859537"/>
                <a:ext cx="10899648" cy="47459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200"/>
                  </a:lnSpc>
                </a:pP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（3）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𝑡</m:t>
                        </m:r>
                      </m:e>
                      <m:sub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℃</m:t>
                    </m:r>
                  </m:oMath>
                </a14:m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时，配制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70</m:t>
                    </m:r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g</m:t>
                    </m:r>
                  </m:oMath>
                </a14:m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乙物质的饱和溶液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，需称量乙物质的质量为</a:t>
                </a:r>
                <a:r>
                  <a:rPr lang="en-US" altLang="zh-CN" sz="24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g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2" name="QB_6_BD.83_1#cb0f4a8de?vopoq=1&amp;pid=2beb44262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224" y="859537"/>
                <a:ext cx="10899648" cy="474599"/>
              </a:xfrm>
              <a:prstGeom prst="rect">
                <a:avLst/>
              </a:prstGeom>
              <a:blipFill rotWithShape="1">
                <a:blip r:embed="rId1"/>
                <a:stretch>
                  <a:fillRect l="-2" t="-80" r="1" b="-1230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B_6_AN.84_1#cb0f4a8de.blank?vopoq=1&amp;pid=2beb44262&amp;color=0,0,0&amp;vpa=23&amp;vtp=1&amp;bbb=1"/>
          <p:cNvSpPr/>
          <p:nvPr/>
        </p:nvSpPr>
        <p:spPr>
          <a:xfrm>
            <a:off x="9585611" y="810007"/>
            <a:ext cx="5254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20</a:t>
            </a:r>
            <a:endParaRPr lang="en-US" altLang="zh-CN" sz="2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6_AS.85_1#cb0f4a8de?vopoq=1&amp;pid=2beb44262&amp;color=0,0,0&amp;vtp=1&amp;bbb=1&amp;hb=1"/>
              <p:cNvSpPr/>
              <p:nvPr/>
            </p:nvSpPr>
            <p:spPr>
              <a:xfrm>
                <a:off x="649224" y="1334770"/>
                <a:ext cx="10899648" cy="110979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黑体" panose="02010609060101010101" pitchFamily="34" charset="-122"/>
                    <a:cs typeface="Times New Roman" panose="02020603050405020304" pitchFamily="34" charset="-120"/>
                  </a:rPr>
                  <a:t>【解析】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𝑡</m:t>
                        </m:r>
                      </m:e>
                      <m:sub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℃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时，乙物质的溶解度为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40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g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𝑡</m:t>
                        </m:r>
                      </m:e>
                      <m:sub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℃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时，配制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70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g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乙物质的饱和溶液，</a:t>
                </a:r>
                <a:endParaRPr lang="en-US" altLang="zh-CN" sz="2400" b="0" i="0">
                  <a:solidFill>
                    <a:srgbClr val="FF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300"/>
                  </a:lnSpc>
                </a:pPr>
                <a:r>
                  <a:rPr lang="en-US" altLang="zh-CN" sz="24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需称量乙物质的质量为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70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g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×(</m:t>
                    </m:r>
                    <m:f>
                      <m:fPr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40</m:t>
                        </m:r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g</m:t>
                        </m:r>
                      </m:num>
                      <m:den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140</m:t>
                        </m:r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g</m:t>
                        </m:r>
                      </m:den>
                    </m:f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×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100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%)=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20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g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4" name="QB_6_AS.85_1#cb0f4a8de?vopoq=1&amp;pid=2beb44262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224" y="1334770"/>
                <a:ext cx="10899648" cy="1109790"/>
              </a:xfrm>
              <a:prstGeom prst="rect">
                <a:avLst/>
              </a:prstGeom>
              <a:blipFill rotWithShape="1">
                <a:blip r:embed="rId2"/>
                <a:stretch>
                  <a:fillRect l="-2" r="-3145" b="4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86_1#d1972aba4?vopoq=1&amp;pid=2beb44262&amp;color=0,0,0&amp;vtp=1&amp;bt=1&amp;bbb=1"/>
          <p:cNvSpPr/>
          <p:nvPr/>
        </p:nvSpPr>
        <p:spPr>
          <a:xfrm>
            <a:off x="649224" y="859537"/>
            <a:ext cx="10899648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（4）由图Ⅰ可推测氯化钾是图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Ⅱ中的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填“甲”或“乙”）物质。</a:t>
            </a:r>
            <a:endParaRPr lang="en-US" altLang="zh-CN" sz="2400" dirty="0"/>
          </a:p>
        </p:txBody>
      </p:sp>
      <p:sp>
        <p:nvSpPr>
          <p:cNvPr id="3" name="QB_6_AN.87_1#d1972aba4.blank?vopoq=1&amp;pid=2beb44262&amp;color=0,0,0&amp;vpa=24&amp;vtp=1"/>
          <p:cNvSpPr/>
          <p:nvPr/>
        </p:nvSpPr>
        <p:spPr>
          <a:xfrm>
            <a:off x="5383942" y="810007"/>
            <a:ext cx="525463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乙</a:t>
            </a:r>
            <a:endParaRPr lang="en-US" altLang="zh-CN" sz="2400" dirty="0"/>
          </a:p>
        </p:txBody>
      </p:sp>
      <p:sp>
        <p:nvSpPr>
          <p:cNvPr id="4" name="QB_6_AS.88_1#d1972aba4?vopoq=1&amp;pid=2beb44262&amp;color=0,0,0&amp;vtp=1&amp;bbb=1"/>
          <p:cNvSpPr/>
          <p:nvPr/>
        </p:nvSpPr>
        <p:spPr>
          <a:xfrm>
            <a:off x="649224" y="1390713"/>
            <a:ext cx="10899648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见（1）解析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89_1#8637664e9?vopoq=1&amp;pid=2beb44262&amp;color=0,0,0&amp;vtp=1&amp;bt=1&amp;bbb=1"/>
          <p:cNvSpPr/>
          <p:nvPr/>
        </p:nvSpPr>
        <p:spPr>
          <a:xfrm>
            <a:off x="649224" y="859537"/>
            <a:ext cx="10899648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</a:t>
            </a:r>
            <a:r>
              <a:rPr lang="en-US" altLang="zh-CN" sz="24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5）图Ⅰ中操作1前后烧杯②的溶液状态变化过程可以在图</a:t>
            </a:r>
            <a:r>
              <a:rPr lang="en-US" altLang="zh-CN" sz="2400" b="0" i="0" spc="-5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Ⅱ中表示为</a:t>
            </a:r>
            <a:r>
              <a:rPr lang="en-US" altLang="zh-CN" sz="2400" i="0" spc="-5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r>
              <a:rPr lang="en-US" altLang="zh-CN" sz="2400" b="0" i="0" spc="-5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</a:t>
            </a:r>
            <a:r>
              <a:rPr lang="en-US" altLang="zh-CN" sz="24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填序号）。</a:t>
            </a:r>
            <a:endParaRPr lang="en-US" altLang="zh-CN" sz="2400" spc="-50" dirty="0"/>
          </a:p>
        </p:txBody>
      </p:sp>
      <p:sp>
        <p:nvSpPr>
          <p:cNvPr id="3" name="QC_6_AN.90_1#8637664e9.blank?vopoq=1&amp;pid=2beb44262&amp;color=0,0,0&amp;vpa=25&amp;vtp=1"/>
          <p:cNvSpPr/>
          <p:nvPr/>
        </p:nvSpPr>
        <p:spPr>
          <a:xfrm>
            <a:off x="9584468" y="810007"/>
            <a:ext cx="4111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spc="-5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endParaRPr lang="en-US" altLang="zh-CN" sz="2400" spc="-5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6_BD.91_1#8637664e9.choices?vopoq=1&amp;pid=2beb44262&amp;color=0,0,0&amp;vtp=1&amp;bbb=1"/>
              <p:cNvSpPr/>
              <p:nvPr/>
            </p:nvSpPr>
            <p:spPr>
              <a:xfrm>
                <a:off x="649224" y="1390713"/>
                <a:ext cx="10899648" cy="47459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200"/>
                  </a:lnSpc>
                  <a:tabLst>
                    <a:tab pos="2806065" algn="l"/>
                    <a:tab pos="5561965" algn="l"/>
                    <a:tab pos="8317865" algn="l"/>
                  </a:tabLst>
                </a:pP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A.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𝑏</m:t>
                    </m:r>
                  </m:oMath>
                </a14:m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点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dPr>
                      <m:e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→</m:t>
                        </m:r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𝑎</m:t>
                        </m:r>
                      </m:e>
                    </m:d>
                  </m:oMath>
                </a14:m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点</a:t>
                </a:r>
                <a:r>
                  <a:rPr lang="en-US" altLang="zh-CN" sz="24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B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𝑐</m:t>
                    </m:r>
                  </m:oMath>
                </a14:m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点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dPr>
                      <m:e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→</m:t>
                        </m:r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𝑎</m:t>
                        </m:r>
                      </m:e>
                    </m:d>
                  </m:oMath>
                </a14:m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点</a:t>
                </a:r>
                <a:r>
                  <a:rPr lang="en-US" altLang="zh-CN" sz="24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C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𝑐</m:t>
                    </m:r>
                  </m:oMath>
                </a14:m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点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dPr>
                      <m:e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→</m:t>
                        </m:r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𝑏</m:t>
                        </m:r>
                      </m:e>
                    </m:d>
                  </m:oMath>
                </a14:m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点</a:t>
                </a:r>
                <a:r>
                  <a:rPr lang="en-US" altLang="zh-CN" sz="24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D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𝑐</m:t>
                    </m:r>
                  </m:oMath>
                </a14:m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点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dPr>
                      <m:e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→</m:t>
                        </m:r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𝑑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点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4" name="QC_6_BD.91_1#8637664e9.choices?vopoq=1&amp;pid=2beb44262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224" y="1390713"/>
                <a:ext cx="10899648" cy="474599"/>
              </a:xfrm>
              <a:prstGeom prst="rect">
                <a:avLst/>
              </a:prstGeom>
              <a:blipFill rotWithShape="1">
                <a:blip r:embed="rId1"/>
                <a:stretch>
                  <a:fillRect l="-2" t="-13" r="1" b="-1237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6_AS.92_1#8637664e9?vopoq=1&amp;pid=2beb44262&amp;color=0,0,0&amp;vtp=1&amp;bbb=1&amp;hb=1"/>
              <p:cNvSpPr/>
              <p:nvPr/>
            </p:nvSpPr>
            <p:spPr>
              <a:xfrm>
                <a:off x="649224" y="1869440"/>
                <a:ext cx="10899648" cy="159219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黑体" panose="02010609060101010101" pitchFamily="34" charset="-122"/>
                    <a:cs typeface="Times New Roman" panose="02020603050405020304" pitchFamily="34" charset="-120"/>
                  </a:rPr>
                  <a:t>【解析】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题图Ⅰ中操作1后，烧杯②中的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KNO</m:t>
                        </m:r>
                      </m:e>
                      <m:sub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溶液恰好饱和且质量不变</a:t>
                </a:r>
                <a:r>
                  <a:rPr lang="en-US" altLang="zh-CN" sz="24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，说明是降</a:t>
                </a:r>
                <a:endParaRPr lang="en-US" altLang="zh-CN" sz="2400" b="0" i="0">
                  <a:solidFill>
                    <a:srgbClr val="FF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低温度使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KNO</m:t>
                        </m:r>
                      </m:e>
                      <m:sub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的不饱和溶液变为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KNO</m:t>
                        </m:r>
                      </m:e>
                      <m:sub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的饱和溶液，故题图Ⅰ中操作1前后烧杯</a:t>
                </a:r>
                <a:r>
                  <a:rPr lang="en-US" altLang="zh-CN" sz="24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②的</a:t>
                </a:r>
                <a:endParaRPr lang="en-US" altLang="zh-CN" sz="2400" b="0" i="0">
                  <a:solidFill>
                    <a:srgbClr val="FF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sz="24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溶液状态变化过程可以在题图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Ⅱ中表示为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𝑐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点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dPr>
                      <m:e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→</m:t>
                        </m:r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𝑎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点，故选B。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5" name="QC_6_AS.92_1#8637664e9?vopoq=1&amp;pid=2beb44262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224" y="1869440"/>
                <a:ext cx="10899648" cy="1592199"/>
              </a:xfrm>
              <a:prstGeom prst="rect">
                <a:avLst/>
              </a:prstGeom>
              <a:blipFill rotWithShape="1">
                <a:blip r:embed="rId2"/>
                <a:stretch>
                  <a:fillRect l="-2" r="-570" b="-369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a1aaac26e?vopoq=1&amp;pid=17d6c2301&amp;color=46,117,182&amp;vtp=1&amp;bt=1&amp;bbb=1"/>
          <p:cNvSpPr/>
          <p:nvPr/>
        </p:nvSpPr>
        <p:spPr>
          <a:xfrm>
            <a:off x="649224" y="842772"/>
            <a:ext cx="10899648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2E75B6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三、实验及探究题（</a:t>
            </a:r>
            <a:r>
              <a:rPr lang="en-US" altLang="zh-CN" sz="2800" b="1" i="0" dirty="0">
                <a:solidFill>
                  <a:srgbClr val="2E75B6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共</a:t>
            </a:r>
            <a:r>
              <a:rPr lang="en-US" altLang="zh-CN" sz="2800" b="1" i="0" dirty="0">
                <a:solidFill>
                  <a:srgbClr val="2E75B6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2</a:t>
            </a:r>
            <a:r>
              <a:rPr lang="en-US" altLang="zh-CN" sz="2800" b="1" i="0" dirty="0">
                <a:solidFill>
                  <a:srgbClr val="2E75B6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小题</a:t>
            </a:r>
            <a:r>
              <a:rPr lang="en-US" altLang="zh-CN" sz="2800" b="1" i="0" dirty="0">
                <a:solidFill>
                  <a:srgbClr val="2E75B6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dirty="0">
                <a:solidFill>
                  <a:srgbClr val="2E75B6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共</a:t>
            </a:r>
            <a:r>
              <a:rPr lang="en-US" altLang="zh-CN" sz="2800" b="1" i="0" dirty="0">
                <a:solidFill>
                  <a:srgbClr val="2E75B6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27</a:t>
            </a:r>
            <a:r>
              <a:rPr lang="en-US" altLang="zh-CN" sz="2800" b="1" i="0" dirty="0">
                <a:solidFill>
                  <a:srgbClr val="2E75B6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1" i="0" dirty="0">
                <a:solidFill>
                  <a:srgbClr val="2E75B6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BD.93_1#0f3458f49?sp=1&amp;vopoq=1&amp;pid=a1aaac26e&amp;color=0,0,0&amp;vtp=1&amp;bbb=1&amp;hb=1"/>
              <p:cNvSpPr/>
              <p:nvPr/>
            </p:nvSpPr>
            <p:spPr>
              <a:xfrm>
                <a:off x="649224" y="1270000"/>
                <a:ext cx="10899648" cy="215099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C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15.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[2023江苏淮安二模]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（10分）某化学兴趣小组的同学做粗盐（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含有难溶性杂质）</a:t>
                </a:r>
                <a:endParaRPr lang="en-US" altLang="zh-CN" sz="2400" b="0" i="0">
                  <a:solidFill>
                    <a:srgbClr val="00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提纯实验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，并用所得的精盐配制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100</m:t>
                    </m:r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g</m:t>
                    </m:r>
                  </m:oMath>
                </a14:m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溶质质量分数为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15</m:t>
                    </m:r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%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的氯化钠溶液</a:t>
                </a:r>
                <a:endParaRPr lang="en-US" altLang="zh-CN" sz="2400" b="0" i="0">
                  <a:solidFill>
                    <a:srgbClr val="00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（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天平称量时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0</m:t>
                    </m:r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.</m:t>
                    </m:r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1</m:t>
                    </m:r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g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以下使用游码）。</a:t>
                </a:r>
                <a:endParaRPr lang="en-US" altLang="zh-CN" sz="2400" dirty="0"/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【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实验一】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如图是同学们做粗盐提纯实验的操作示意图。请回答下列问题。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3" name="QO_5_BD.93_1#0f3458f49?sp=1&amp;vopoq=1&amp;pid=a1aaac26e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224" y="1270000"/>
                <a:ext cx="10899648" cy="2150999"/>
              </a:xfrm>
              <a:prstGeom prst="rect">
                <a:avLst/>
              </a:prstGeom>
              <a:blipFill rotWithShape="1">
                <a:blip r:embed="rId1"/>
                <a:stretch>
                  <a:fillRect l="-2" r="-2143" b="-273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QO_5_BD.93_3#0f3458f49?iti=5&amp;htil=1&amp;vopoq=1&amp;pid=a1aaac26e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41832" y="4106672"/>
            <a:ext cx="1161288" cy="1060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5" name="QO_5_BD.93_4#0f3458f49?iti=6&amp;htil=1&amp;vopoq=1&amp;pid=a1aaac26e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14600" y="4006088"/>
            <a:ext cx="1920240" cy="1161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6" name="QO_5_BD.93_5#0f3458f49?iti=7&amp;htil=1&amp;vopoq=1&amp;pid=a1aaac26e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65776" y="3960368"/>
            <a:ext cx="722376" cy="1216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7" name="QO_5_BD.93_6#0f3458f49?iti=8&amp;htil=1&amp;vopoq=1&amp;pid=a1aaac26e&amp;color=0,0,0&amp;tib=255,255,255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537960" y="3530600"/>
            <a:ext cx="1280160" cy="1636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8" name="QO_5_BD.93_7#0f3458f49?iti=9&amp;htil=1&amp;vopoq=1&amp;pid=a1aaac26e&amp;color=0,0,0&amp;tib=255,255,255&amp;vtp=1" descr="preencoded.pn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174736" y="4024376"/>
            <a:ext cx="1490472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9" name="QO_5_BD.93_8#0f3458f49?iti=10&amp;htil=1&amp;vopoq=1&amp;pid=a1aaac26e&amp;color=0,0,0&amp;tib=255,255,255&amp;vtp=1" descr="preencoded.png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186416" y="3658616"/>
            <a:ext cx="969264" cy="1517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10" name="QO_5_BD.93_9#0f3458f49?iti=5&amp;htil=1&amp;vopoq=1&amp;pid=a1aaac26e&amp;color=0,0,0&amp;vtp=1"/>
          <p:cNvSpPr/>
          <p:nvPr/>
        </p:nvSpPr>
        <p:spPr>
          <a:xfrm>
            <a:off x="1335945" y="5294376"/>
            <a:ext cx="373062" cy="895096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①</a:t>
            </a:r>
            <a:endParaRPr lang="en-US" altLang="zh-CN" sz="2400" dirty="0"/>
          </a:p>
        </p:txBody>
      </p:sp>
      <p:sp>
        <p:nvSpPr>
          <p:cNvPr id="11" name="QO_5_BD.93_10#0f3458f49?iti=6&amp;htil=1&amp;vopoq=1&amp;pid=a1aaac26e&amp;color=0,0,0&amp;vtp=1"/>
          <p:cNvSpPr/>
          <p:nvPr/>
        </p:nvSpPr>
        <p:spPr>
          <a:xfrm>
            <a:off x="3288189" y="5294376"/>
            <a:ext cx="373062" cy="895096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②</a:t>
            </a:r>
            <a:endParaRPr lang="en-US" altLang="zh-CN" sz="2400" dirty="0"/>
          </a:p>
        </p:txBody>
      </p:sp>
      <p:sp>
        <p:nvSpPr>
          <p:cNvPr id="12" name="QO_5_BD.93_11#0f3458f49?iti=7&amp;htil=1&amp;vopoq=1&amp;pid=a1aaac26e&amp;color=0,0,0&amp;vtp=1"/>
          <p:cNvSpPr/>
          <p:nvPr/>
        </p:nvSpPr>
        <p:spPr>
          <a:xfrm>
            <a:off x="5240433" y="5303520"/>
            <a:ext cx="373062" cy="895096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③</a:t>
            </a:r>
            <a:endParaRPr lang="en-US" altLang="zh-CN" sz="2400" dirty="0"/>
          </a:p>
        </p:txBody>
      </p:sp>
      <p:sp>
        <p:nvSpPr>
          <p:cNvPr id="13" name="QO_5_BD.93_12#0f3458f49?iti=8&amp;htil=1&amp;vopoq=1&amp;pid=a1aaac26e&amp;color=0,0,0&amp;vtp=1"/>
          <p:cNvSpPr/>
          <p:nvPr/>
        </p:nvSpPr>
        <p:spPr>
          <a:xfrm>
            <a:off x="6991509" y="5294376"/>
            <a:ext cx="373062" cy="895096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④</a:t>
            </a:r>
            <a:endParaRPr lang="en-US" altLang="zh-CN" sz="2400" dirty="0"/>
          </a:p>
        </p:txBody>
      </p:sp>
      <p:sp>
        <p:nvSpPr>
          <p:cNvPr id="14" name="QO_5_BD.93_13#0f3458f49?iti=9&amp;htil=1&amp;vopoq=1&amp;pid=a1aaac26e&amp;color=0,0,0&amp;vtp=1"/>
          <p:cNvSpPr/>
          <p:nvPr/>
        </p:nvSpPr>
        <p:spPr>
          <a:xfrm>
            <a:off x="8733441" y="5294376"/>
            <a:ext cx="373062" cy="895096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⑤</a:t>
            </a:r>
            <a:endParaRPr lang="en-US" altLang="zh-CN" sz="2400" dirty="0"/>
          </a:p>
        </p:txBody>
      </p:sp>
      <p:sp>
        <p:nvSpPr>
          <p:cNvPr id="15" name="QO_5_BD.93_14#0f3458f49?iti=10&amp;htil=1&amp;vopoq=1&amp;pid=a1aaac26e&amp;color=0,0,0&amp;vtp=1"/>
          <p:cNvSpPr/>
          <p:nvPr/>
        </p:nvSpPr>
        <p:spPr>
          <a:xfrm>
            <a:off x="10484517" y="5303520"/>
            <a:ext cx="373062" cy="895096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⑥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#8d2ba7852.fixed?vopoq=1&amp;pid=8c0422e60&amp;color=255,255,255&amp;vtp=1&amp;bbb=1"/>
          <p:cNvSpPr/>
          <p:nvPr/>
        </p:nvSpPr>
        <p:spPr>
          <a:xfrm>
            <a:off x="1234440" y="1545336"/>
            <a:ext cx="1801368" cy="12252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6000"/>
              </a:lnSpc>
            </a:pPr>
            <a:r>
              <a:rPr lang="en-US" altLang="zh-CN" sz="4800" b="1" i="0" dirty="0">
                <a:solidFill>
                  <a:srgbClr val="FFFFFF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卷1</a:t>
            </a:r>
            <a:endParaRPr lang="en-US" altLang="zh-CN" sz="4800" dirty="0"/>
          </a:p>
        </p:txBody>
      </p:sp>
      <p:sp>
        <p:nvSpPr>
          <p:cNvPr id="3" name="C_2#8d2ba7852.fixed?vopoq=1&amp;pid=8c0422e60&amp;color=0,0,0&amp;vtp=1&amp;bbb=1"/>
          <p:cNvSpPr/>
          <p:nvPr/>
        </p:nvSpPr>
        <p:spPr>
          <a:xfrm>
            <a:off x="3026664" y="1673352"/>
            <a:ext cx="7534656" cy="95097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第7章基础诊断卷（A卷）</a:t>
            </a:r>
            <a:endParaRPr lang="en-US" altLang="zh-CN" sz="4000" dirty="0"/>
          </a:p>
        </p:txBody>
      </p:sp>
      <p:sp>
        <p:nvSpPr>
          <p:cNvPr id="4" name="C_2#8d2ba7852.fixed?vopoq=1&amp;pid=8c0422e60&amp;color=0,0,0&amp;vtp=1&amp;bbb=1"/>
          <p:cNvSpPr/>
          <p:nvPr/>
        </p:nvSpPr>
        <p:spPr>
          <a:xfrm>
            <a:off x="374904" y="3273552"/>
            <a:ext cx="11430000" cy="1188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4000"/>
              </a:lnSpc>
            </a:pPr>
            <a:r>
              <a:rPr lang="en-US" altLang="zh-CN" sz="32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考查内容</a:t>
            </a:r>
            <a:r>
              <a:rPr lang="en-US" altLang="zh-CN" sz="3200" b="0" i="0" dirty="0">
                <a:solidFill>
                  <a:srgbClr val="000000"/>
                </a:solidFill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0"/>
              </a:rPr>
              <a:t>：</a:t>
            </a:r>
            <a:r>
              <a:rPr lang="en-US" altLang="zh-CN" sz="32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探索溶解现象</a:t>
            </a:r>
            <a:endParaRPr lang="en-US" altLang="zh-CN" sz="3200" dirty="0"/>
          </a:p>
        </p:txBody>
      </p:sp>
    </p:spTree>
  </p:cSld>
  <p:clrMapOvr>
    <a:masterClrMapping/>
  </p:clrMapOvr>
  <p:transition>
    <p:split dir="in"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94_1#f2b2611de?vopoq=1&amp;pid=0f3458f49&amp;color=0,0,0&amp;vtp=1&amp;bt=1&amp;bbb=1"/>
          <p:cNvSpPr/>
          <p:nvPr/>
        </p:nvSpPr>
        <p:spPr>
          <a:xfrm>
            <a:off x="649224" y="859537"/>
            <a:ext cx="10899648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（1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）粗盐提纯的操作顺序为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填序号）。</a:t>
            </a:r>
            <a:endParaRPr lang="en-US" altLang="zh-CN" sz="2400" dirty="0"/>
          </a:p>
        </p:txBody>
      </p:sp>
      <p:sp>
        <p:nvSpPr>
          <p:cNvPr id="3" name="QC_6_AN.95_1#f2b2611de.blank?vopoq=1&amp;pid=0f3458f49&amp;color=0,0,0&amp;vpa=26&amp;vtp=1"/>
          <p:cNvSpPr/>
          <p:nvPr/>
        </p:nvSpPr>
        <p:spPr>
          <a:xfrm>
            <a:off x="4450492" y="810007"/>
            <a:ext cx="4238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4" name="QC_6_BD.96_1#f2b2611de.choices?vopoq=1&amp;pid=0f3458f49&amp;color=0,0,0&amp;vtp=1&amp;bbb=1"/>
          <p:cNvSpPr/>
          <p:nvPr/>
        </p:nvSpPr>
        <p:spPr>
          <a:xfrm>
            <a:off x="649224" y="1390713"/>
            <a:ext cx="10899648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200"/>
              </a:lnSpc>
              <a:tabLst>
                <a:tab pos="2790190" algn="l"/>
                <a:tab pos="5555615" algn="l"/>
                <a:tab pos="8321040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.①⑤③⑥②④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B.①⑤②③⑥④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C.①②③⑤⑥④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.①⑤②⑥③④</a:t>
            </a:r>
            <a:endParaRPr lang="en-US" altLang="zh-CN" sz="2400" dirty="0"/>
          </a:p>
        </p:txBody>
      </p:sp>
      <p:sp>
        <p:nvSpPr>
          <p:cNvPr id="5" name="QC_6_AS.97_1#f2b2611de?vopoq=1&amp;pid=0f3458f49&amp;color=0,0,0&amp;vtp=1&amp;bbb=1&amp;hb=1"/>
          <p:cNvSpPr/>
          <p:nvPr/>
        </p:nvSpPr>
        <p:spPr>
          <a:xfrm>
            <a:off x="649224" y="1932051"/>
            <a:ext cx="10899648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粗盐提纯实验的步骤为计算、称量、溶解、过滤、蒸发</a:t>
            </a:r>
            <a:r>
              <a:rPr lang="en-US" altLang="zh-CN" sz="2400" b="0" i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，所以操作顺序</a:t>
            </a:r>
            <a:endParaRPr lang="en-US" altLang="zh-CN" sz="2400" b="0" i="0">
              <a:solidFill>
                <a:srgbClr val="FF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为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①⑤②③⑥④，故选B。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98_1#35c21fb9c?vopoq=1&amp;pid=0f3458f49&amp;color=0,0,0&amp;vtp=1&amp;bt=1&amp;bbb=1"/>
          <p:cNvSpPr/>
          <p:nvPr/>
        </p:nvSpPr>
        <p:spPr>
          <a:xfrm>
            <a:off x="649224" y="859537"/>
            <a:ext cx="10899648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（2）进行操作④时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，当观察到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时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，停止加热。</a:t>
            </a:r>
            <a:endParaRPr lang="en-US" altLang="zh-CN" sz="2400" dirty="0"/>
          </a:p>
        </p:txBody>
      </p:sp>
      <p:sp>
        <p:nvSpPr>
          <p:cNvPr id="3" name="QB_6_AN.99_1#35c21fb9c.blank?vopoq=1&amp;pid=0f3458f49&amp;color=0,0,0&amp;vpa=27&amp;vtp=1&amp;bbb=1"/>
          <p:cNvSpPr/>
          <p:nvPr/>
        </p:nvSpPr>
        <p:spPr>
          <a:xfrm>
            <a:off x="4780692" y="810007"/>
            <a:ext cx="2354263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有大量固体析出</a:t>
            </a:r>
            <a:endParaRPr lang="en-US" altLang="zh-CN" sz="2400" dirty="0"/>
          </a:p>
        </p:txBody>
      </p:sp>
      <p:sp>
        <p:nvSpPr>
          <p:cNvPr id="4" name="QB_6_AS.100_1#35c21fb9c?vopoq=1&amp;pid=0f3458f49&amp;color=0,0,0&amp;vtp=1&amp;bbb=1&amp;hb=1"/>
          <p:cNvSpPr/>
          <p:nvPr/>
        </p:nvSpPr>
        <p:spPr>
          <a:xfrm>
            <a:off x="649224" y="1397381"/>
            <a:ext cx="10899648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操作④为蒸发，蒸发时，当观察到有大量固体析出时，停止加热</a:t>
            </a:r>
            <a:r>
              <a:rPr lang="en-US" altLang="zh-CN" sz="2400" b="0" i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，利用</a:t>
            </a:r>
            <a:endParaRPr lang="en-US" altLang="zh-CN" sz="2400" b="0" i="0">
              <a:solidFill>
                <a:srgbClr val="FF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余热将其蒸干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P_6_BD#b2db2ee39?vopoq=1&amp;pid=0f3458f49&amp;color=0,0,0&amp;vtp=1&amp;bt=1&amp;bbb=1"/>
              <p:cNvSpPr/>
              <p:nvPr/>
            </p:nvSpPr>
            <p:spPr>
              <a:xfrm>
                <a:off x="649224" y="864000"/>
                <a:ext cx="10899648" cy="159219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【实验二】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用提纯得到的精盐配制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100</m:t>
                    </m:r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g</m:t>
                    </m:r>
                  </m:oMath>
                </a14:m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溶质质量分数为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15</m:t>
                    </m:r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%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的氯化钠溶液。</a:t>
                </a:r>
                <a:endParaRPr lang="en-US" altLang="zh-CN" sz="2400" b="0" i="0">
                  <a:solidFill>
                    <a:srgbClr val="00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marL="0" marR="0" lvl="0" indent="0" defTabSz="914400" rtl="0" eaLnBrk="1" fontAlgn="auto" latinLnBrk="1" hangingPunct="1">
                  <a:lnSpc>
                    <a:spcPts val="44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24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（3）配制时，除图中提供的仪器外，还需要试剂瓶、镊子和</a:t>
                </a:r>
                <a:r>
                  <a:rPr kumimoji="0" lang="en-US" altLang="zh-CN" sz="24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__________</a:t>
                </a:r>
                <a:endParaRPr kumimoji="0" lang="en-US" altLang="zh-CN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34" charset="-120"/>
                </a:endParaRPr>
              </a:p>
              <a:p>
                <a:pPr marL="0" marR="0" lvl="0" indent="0" defTabSz="914400" rtl="0" eaLnBrk="1" fontAlgn="auto" latinLnBrk="1" hangingPunct="1">
                  <a:lnSpc>
                    <a:spcPts val="42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24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（填一种仪器名称）。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2" name="P_6_BD#b2db2ee39?vopoq=1&amp;pid=0f3458f49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224" y="864000"/>
                <a:ext cx="10899648" cy="1592199"/>
              </a:xfrm>
              <a:prstGeom prst="rect">
                <a:avLst/>
              </a:prstGeom>
              <a:blipFill rotWithShape="1">
                <a:blip r:embed="rId1"/>
                <a:stretch>
                  <a:fillRect l="-2" t="-25" r="1" b="-366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B_6_AN.102_1#b2db2ee39.blank?vopoq=1&amp;pid=0f3458f49&amp;color=0,0,0&amp;vpa=28&amp;vtp=1&amp;bbb=1"/>
          <p:cNvSpPr/>
          <p:nvPr/>
        </p:nvSpPr>
        <p:spPr>
          <a:xfrm>
            <a:off x="8743093" y="1394860"/>
            <a:ext cx="1439863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胶头滴管</a:t>
            </a:r>
            <a:endParaRPr lang="en-US" altLang="zh-CN" sz="2400" dirty="0"/>
          </a:p>
        </p:txBody>
      </p:sp>
      <p:sp>
        <p:nvSpPr>
          <p:cNvPr id="5" name="QB_6_AS.103_1#7fd41473a?vopoq=1&amp;pid=0f3458f49&amp;color=0,0,0&amp;vtp=1&amp;bbb=1&amp;hb=1"/>
          <p:cNvSpPr/>
          <p:nvPr/>
        </p:nvSpPr>
        <p:spPr>
          <a:xfrm>
            <a:off x="649224" y="2519191"/>
            <a:ext cx="10899648" cy="15921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用固体配制一定溶质质量分数的溶液，实验步骤及所需仪器为计算</a:t>
            </a:r>
            <a:r>
              <a:rPr lang="en-US" altLang="zh-CN" sz="2400" b="0" i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、称</a:t>
            </a:r>
            <a:endParaRPr lang="en-US" altLang="zh-CN" sz="2400" b="0" i="0">
              <a:solidFill>
                <a:srgbClr val="FF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量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（托盘天平、药匙）、量取（量筒、胶头滴管）、溶解（烧杯、玻璃棒</a:t>
            </a:r>
            <a:r>
              <a:rPr lang="en-US" altLang="zh-CN" sz="2400" b="0" i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）、装</a:t>
            </a:r>
            <a:endParaRPr lang="en-US" altLang="zh-CN" sz="2400" b="0" i="0">
              <a:solidFill>
                <a:srgbClr val="FF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瓶贴标签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，故配制时，除题图中提供的仪器外，还需要试剂瓶、镊子和胶头滴管。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104_1#8cc4a02d1?vopoq=1&amp;pid=0f3458f49&amp;color=0,0,0&amp;vtp=1&amp;bt=1&amp;bbb=1&amp;hb=1"/>
          <p:cNvSpPr/>
          <p:nvPr/>
        </p:nvSpPr>
        <p:spPr>
          <a:xfrm>
            <a:off x="649224" y="859537"/>
            <a:ext cx="10899648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（4）用已调平的天平称取氯化钠固体时，发现指针偏右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，接下来的操作是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endParaRPr lang="en-US" altLang="zh-CN" sz="24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3" name="QB_6_AN.105_1#8cc4a02d1.blank?vopoq=1&amp;pid=0f3458f49&amp;color=0,0,0&amp;vpa=29&amp;vtp=1&amp;bbb=1&amp;hb=1"/>
          <p:cNvSpPr/>
          <p:nvPr/>
        </p:nvSpPr>
        <p:spPr>
          <a:xfrm>
            <a:off x="649224" y="831597"/>
            <a:ext cx="10894782" cy="1034669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                                                              </a:t>
            </a:r>
            <a:r>
              <a:rPr lang="en-US" altLang="zh-CN" sz="2400" b="0" i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继续向左盘添加氯化钠固体直至天平平衡</a:t>
            </a:r>
            <a:endParaRPr lang="en-US" altLang="zh-CN" sz="2400" dirty="0"/>
          </a:p>
        </p:txBody>
      </p:sp>
      <p:sp>
        <p:nvSpPr>
          <p:cNvPr id="4" name="QB_6_AS.106_1#8cc4a02d1?vopoq=1&amp;pid=0f3458f49&amp;color=0,0,0&amp;vtp=1&amp;bbb=1&amp;hb=1"/>
          <p:cNvSpPr/>
          <p:nvPr/>
        </p:nvSpPr>
        <p:spPr>
          <a:xfrm>
            <a:off x="649224" y="1966341"/>
            <a:ext cx="10899648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用已调平的天平称取氯化钠固体时，发现指针偏右</a:t>
            </a:r>
            <a:r>
              <a:rPr lang="en-US" altLang="zh-CN" sz="2400" b="0" i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，说明称量的氯化钠</a:t>
            </a:r>
            <a:endParaRPr lang="en-US" altLang="zh-CN" sz="2400" b="0" i="0">
              <a:solidFill>
                <a:srgbClr val="FF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的质量偏小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，则应继续向左盘添加氯化钠固体直至天平平衡。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107_1#30d153864?vopoq=1&amp;pid=0f3458f49&amp;color=0,0,0&amp;vtp=1&amp;bt=1&amp;bbb=1"/>
          <p:cNvSpPr/>
          <p:nvPr/>
        </p:nvSpPr>
        <p:spPr>
          <a:xfrm>
            <a:off x="649224" y="859537"/>
            <a:ext cx="11117263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（5）经检测，配制好的溶液溶质质量分数偏小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，其原因可能是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填序号）。</a:t>
            </a:r>
            <a:endParaRPr lang="en-US" altLang="zh-CN" sz="2400" dirty="0"/>
          </a:p>
        </p:txBody>
      </p:sp>
      <p:sp>
        <p:nvSpPr>
          <p:cNvPr id="3" name="QC_6_AN.108_1#30d153864.blank?vopoq=1&amp;pid=0f3458f49&amp;color=0,0,0&amp;vpa=30&amp;vtp=1&amp;bbb=1"/>
          <p:cNvSpPr/>
          <p:nvPr/>
        </p:nvSpPr>
        <p:spPr>
          <a:xfrm>
            <a:off x="9047893" y="810007"/>
            <a:ext cx="661988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AD</a:t>
            </a:r>
            <a:endParaRPr lang="en-US" altLang="zh-CN" sz="2400" dirty="0"/>
          </a:p>
        </p:txBody>
      </p:sp>
      <p:sp>
        <p:nvSpPr>
          <p:cNvPr id="4" name="QC_6_BD.109_1#30d153864.choices?vopoq=1&amp;pid=0f3458f49&amp;color=0,0,0&amp;vtp=1&amp;bbb=1"/>
          <p:cNvSpPr/>
          <p:nvPr/>
        </p:nvSpPr>
        <p:spPr>
          <a:xfrm>
            <a:off x="649224" y="1397381"/>
            <a:ext cx="10899648" cy="21509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A.氯化钠固体不纯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.称量时将砝码放在左盘，氯化钠放在右盘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.量取水时，俯视读数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.将氯化钠倒入烧杯时，有少量固体撒出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AS.110_1#30d153864?vopoq=1&amp;pid=0f3458f49&amp;color=0,0,0&amp;vtp=1&amp;bt=1&amp;bbb=1&amp;hb=1"/>
              <p:cNvSpPr/>
              <p:nvPr/>
            </p:nvSpPr>
            <p:spPr>
              <a:xfrm>
                <a:off x="649224" y="864000"/>
                <a:ext cx="10899648" cy="326859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黑体" panose="02010609060101010101" pitchFamily="34" charset="-122"/>
                    <a:cs typeface="Times New Roman" panose="02020603050405020304" pitchFamily="34" charset="-120"/>
                  </a:rPr>
                  <a:t>【解析】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氯化钠固体不纯，会导致溶质质量偏小，从而使溶质质量分数偏小，</a:t>
                </a:r>
                <a:r>
                  <a:rPr lang="en-US" altLang="zh-CN" sz="24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A符</a:t>
                </a:r>
                <a:endParaRPr lang="en-US" altLang="zh-CN" sz="2400" b="0" i="0">
                  <a:solidFill>
                    <a:srgbClr val="FF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合题意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；需要称量的氯化钠的质量为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100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g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×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15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%=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15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g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，没有用到游码</a:t>
                </a:r>
                <a:r>
                  <a:rPr lang="en-US" altLang="zh-CN" sz="24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，称量时</a:t>
                </a:r>
                <a:endParaRPr lang="en-US" altLang="zh-CN" sz="2400" b="0" i="0">
                  <a:solidFill>
                    <a:srgbClr val="FF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将砝码放在左盘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，氯化钠放在右盘，不影响称量的溶质质量</a:t>
                </a:r>
                <a:r>
                  <a:rPr lang="en-US" altLang="zh-CN" sz="24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，溶质质量分数不受</a:t>
                </a:r>
                <a:endParaRPr lang="en-US" altLang="zh-CN" sz="2400" b="0" i="0">
                  <a:solidFill>
                    <a:srgbClr val="FF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影响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，B不符合题意；量取水时，俯视读数，会导致量取水的体积偏小</a:t>
                </a:r>
                <a:r>
                  <a:rPr lang="en-US" altLang="zh-CN" sz="24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，溶质质量</a:t>
                </a:r>
                <a:endParaRPr lang="en-US" altLang="zh-CN" sz="2400" b="0" i="0">
                  <a:solidFill>
                    <a:srgbClr val="FF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分数偏大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，C不符合题意；将氯化钠倒入烧杯时，有少量固体撒出</a:t>
                </a:r>
                <a:r>
                  <a:rPr lang="en-US" altLang="zh-CN" sz="24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，会导致溶质质</a:t>
                </a:r>
                <a:endParaRPr lang="en-US" altLang="zh-CN" sz="2400" b="0" i="0">
                  <a:solidFill>
                    <a:srgbClr val="FF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sz="24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量偏小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，从而使溶质质量分数偏小，D符合题意。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2" name="QC_6_AS.110_1#30d153864?vopoq=1&amp;pid=0f3458f49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224" y="864000"/>
                <a:ext cx="10899648" cy="3268599"/>
              </a:xfrm>
              <a:prstGeom prst="rect">
                <a:avLst/>
              </a:prstGeom>
              <a:blipFill rotWithShape="1">
                <a:blip r:embed="rId1"/>
                <a:stretch>
                  <a:fillRect l="-2" t="-12" r="-1315" b="-178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111_1#d3f3c74dc?sp=1&amp;vopoq=1&amp;pid=a1aaac26e&amp;color=0,0,0&amp;vtp=1&amp;bt=1&amp;bbb=1&amp;hb=1"/>
          <p:cNvSpPr/>
          <p:nvPr/>
        </p:nvSpPr>
        <p:spPr>
          <a:xfrm>
            <a:off x="649224" y="864000"/>
            <a:ext cx="10899648" cy="15921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C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16.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新情境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传统工艺</a:t>
            </a:r>
            <a:r>
              <a:rPr lang="en-US" altLang="zh-CN" sz="24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[2023上海普陀区一模]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（17分）宋朝时期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，将卤水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主要含有氯化钠，还含有少量的硫酸钠、硫酸镁等溶液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）通过晒或煮的方式进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行制盐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。部分物质的溶解度数据如表。</a:t>
            </a:r>
            <a:endParaRPr lang="en-US" altLang="zh-CN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7" name="QO_5_BD.111_2#d3f3c74dc?colgroup=8,4,4,4,4,4&amp;vopoq=1&amp;pid=a1aaac26e&amp;color=0,0,0&amp;vtp=1&amp;bbb=1&amp;hb=1"/>
              <p:cNvGraphicFramePr>
                <a:graphicFrameLocks noGrp="1"/>
              </p:cNvGraphicFramePr>
              <p:nvPr/>
            </p:nvGraphicFramePr>
            <p:xfrm>
              <a:off x="649224" y="2583580"/>
              <a:ext cx="10817352" cy="1994664"/>
            </p:xfrm>
            <a:graphic>
              <a:graphicData uri="http://schemas.openxmlformats.org/drawingml/2006/table">
                <a:tbl>
                  <a:tblPr/>
                  <a:tblGrid>
                    <a:gridCol w="1106424"/>
                    <a:gridCol w="1618488"/>
                    <a:gridCol w="1618488"/>
                    <a:gridCol w="1618488"/>
                    <a:gridCol w="1618488"/>
                    <a:gridCol w="1618488"/>
                    <a:gridCol w="1618488"/>
                  </a:tblGrid>
                  <a:tr h="498666">
                    <a:tc gridSpan="2"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600"/>
                            </a:lnSpc>
                          </a:pPr>
                          <a:r>
                            <a:rPr lang="en-US" altLang="zh-CN" sz="2400" b="1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温度/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24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34" charset="-120"/>
                                </a:rPr>
                                <m:t>℃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cPr/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10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20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30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40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98666">
                    <a:tc rowSpan="3">
                      <a:txBody>
                        <a:bodyPr/>
                        <a:lstStyle/>
                        <a:p>
                          <a:pPr marL="0" indent="0" algn="ctr" latinLnBrk="1" hangingPunct="0">
                            <a:lnSpc>
                              <a:spcPts val="3800"/>
                            </a:lnSpc>
                          </a:pPr>
                          <a:r>
                            <a:rPr lang="en-US" altLang="zh-CN" sz="2400" b="1" i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溶解度</a:t>
                          </a:r>
                          <a:endParaRPr lang="en-US" altLang="zh-CN" sz="2400" b="1" i="0">
                            <a:solidFill>
                              <a:srgbClr val="000000"/>
                            </a:solidFill>
                            <a:latin typeface="Times New Roman" panose="02020603050405020304" pitchFamily="34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endParaRPr>
                        </a:p>
                        <a:p>
                          <a:pPr marL="0" lvl="0" indent="0" algn="ctr" latinLnBrk="1" hangingPunct="0">
                            <a:lnSpc>
                              <a:spcPts val="3600"/>
                            </a:lnSpc>
                          </a:pPr>
                          <a:r>
                            <a:rPr lang="en-US" altLang="zh-CN" sz="2400" b="1" i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/</a:t>
                          </a: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n-US" altLang="zh-CN" sz="24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34" charset="-120"/>
                                </a:rPr>
                                <m:t>g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氯化钠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35.7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35.8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36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36.3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36.6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98666">
                    <a:tc vMerge="1">
                      <a:tcPr/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硫酸钠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4.9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9.1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19.5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40.8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48.8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98666">
                    <a:tc vMerge="1">
                      <a:tcPr/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硫酸镁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22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27.7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33.5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39.3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44.5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47" name="QO_5_BD.111_2#d3f3c74dc?colgroup=8,4,4,4,4,4&amp;vopoq=1&amp;pid=a1aaac26e&amp;color=0,0,0&amp;vtp=1&amp;bbb=1&amp;hb=1"/>
              <p:cNvGraphicFramePr>
                <a:graphicFrameLocks noGrp="1"/>
              </p:cNvGraphicFramePr>
              <p:nvPr/>
            </p:nvGraphicFramePr>
            <p:xfrm>
              <a:off x="649224" y="2583580"/>
              <a:ext cx="10817352" cy="1994664"/>
            </p:xfrm>
            <a:graphic>
              <a:graphicData uri="http://schemas.openxmlformats.org/drawingml/2006/table">
                <a:tbl>
                  <a:tblPr/>
                  <a:tblGrid>
                    <a:gridCol w="1106424"/>
                    <a:gridCol w="1618488"/>
                    <a:gridCol w="1618488"/>
                    <a:gridCol w="1618488"/>
                    <a:gridCol w="1618488"/>
                    <a:gridCol w="1618488"/>
                    <a:gridCol w="1618488"/>
                  </a:tblGrid>
                  <a:tr h="498475">
                    <a:tc gridSpan="2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  <a:tc hMerge="1">
                      <a:tcPr/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10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20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30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40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99110">
                    <a:tc rowSpan="3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氯化钠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35.7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35.8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36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36.3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36.6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98666">
                    <a:tc vMerge="1">
                      <a:tcPr/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硫酸钠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4.9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9.1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19.5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40.8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48.8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98666">
                    <a:tc vMerge="1">
                      <a:tcPr/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硫酸镁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22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27.7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33.5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39.3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44.5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Fallback>
      </mc:AlternateContent>
    </p:spTree>
  </p:cSld>
  <p:clrMapOvr>
    <a:masterClrMapping/>
  </p:clrMapOvr>
  <p:transition>
    <p:split dir="in"/>
  </p:transition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112_1#439f8b672?vopoq=1&amp;pid=d3f3c74dc&amp;color=0,0,0&amp;vtp=1&amp;bt=1&amp;bbb=1&amp;hb=1"/>
          <p:cNvSpPr/>
          <p:nvPr/>
        </p:nvSpPr>
        <p:spPr>
          <a:xfrm>
            <a:off x="649224" y="864000"/>
            <a:ext cx="10899648" cy="15921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（1）卤水制取。可以将海水引入覆盖有茅草的卤坑上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，茅草可以将不溶于水的泥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沙除去，该方法类似于化学实验操作中的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填操作名称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），茅草类似于该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操作中的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填用品名称）。</a:t>
            </a:r>
            <a:endParaRPr lang="en-US" altLang="zh-CN" sz="2400" dirty="0"/>
          </a:p>
        </p:txBody>
      </p:sp>
      <p:sp>
        <p:nvSpPr>
          <p:cNvPr id="3" name="QB_6_AN.113_1#439f8b672.blank?vopoq=1&amp;pid=d3f3c74dc&amp;color=0,0,0&amp;vpa=31&amp;vtp=1&amp;bbb=1"/>
          <p:cNvSpPr/>
          <p:nvPr/>
        </p:nvSpPr>
        <p:spPr>
          <a:xfrm>
            <a:off x="6152292" y="1394860"/>
            <a:ext cx="830263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过滤</a:t>
            </a:r>
            <a:endParaRPr lang="en-US" altLang="zh-CN" sz="2400" dirty="0"/>
          </a:p>
        </p:txBody>
      </p:sp>
      <p:sp>
        <p:nvSpPr>
          <p:cNvPr id="4" name="QB_6_AN.114_1#439f8b672.blank?vopoq=1&amp;pid=d3f3c74dc&amp;color=0,0,0&amp;vpa=32&amp;vtp=1&amp;bbb=1"/>
          <p:cNvSpPr/>
          <p:nvPr/>
        </p:nvSpPr>
        <p:spPr>
          <a:xfrm>
            <a:off x="1885092" y="1932070"/>
            <a:ext cx="830263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滤纸</a:t>
            </a:r>
            <a:endParaRPr lang="en-US" altLang="zh-CN" sz="2400" dirty="0"/>
          </a:p>
        </p:txBody>
      </p:sp>
      <p:sp>
        <p:nvSpPr>
          <p:cNvPr id="5" name="QB_6_AS.115_1#439f8b672?vopoq=1&amp;pid=d3f3c74dc&amp;color=0,0,0&amp;vtp=1&amp;bbb=1&amp;hb=1"/>
          <p:cNvSpPr/>
          <p:nvPr/>
        </p:nvSpPr>
        <p:spPr>
          <a:xfrm>
            <a:off x="649224" y="2519190"/>
            <a:ext cx="10899648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将海水引入覆盖有茅草的卤坑上，茅草可以将不溶于水的泥沙除去</a:t>
            </a:r>
            <a:r>
              <a:rPr lang="en-US" altLang="zh-CN" sz="2400" b="0" i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，该</a:t>
            </a:r>
            <a:endParaRPr lang="en-US" altLang="zh-CN" sz="2400" b="0" i="0">
              <a:solidFill>
                <a:srgbClr val="FF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方法类似于化学实验操作中的过滤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，茅草类似于该操作中的滤纸。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116_1#be8079a20?vopoq=1&amp;pid=d3f3c74dc&amp;color=0,0,0&amp;vtp=1&amp;bt=1&amp;bbb=1&amp;hb=1"/>
          <p:cNvSpPr/>
          <p:nvPr/>
        </p:nvSpPr>
        <p:spPr>
          <a:xfrm>
            <a:off x="649224" y="864000"/>
            <a:ext cx="10899648" cy="15921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（2）卤水浓缩。卤水浓度越高，溶液的密度越大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。晒盐通过自然界的风吹日晒得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到食盐晶体，该结晶方法称为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加热熬制卤水达到一定浓度时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，采用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一些方法将卤水冷却，这样操作的目的是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3" name="QB_6_AN.117_1#be8079a20.blank?vopoq=1&amp;pid=d3f3c74dc&amp;color=0,0,0&amp;vpa=33&amp;vtp=1&amp;bbb=1"/>
          <p:cNvSpPr/>
          <p:nvPr/>
        </p:nvSpPr>
        <p:spPr>
          <a:xfrm>
            <a:off x="4628292" y="1394860"/>
            <a:ext cx="1439863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蒸发结晶</a:t>
            </a:r>
            <a:endParaRPr lang="en-US" altLang="zh-CN" sz="2400" dirty="0"/>
          </a:p>
        </p:txBody>
      </p:sp>
      <p:sp>
        <p:nvSpPr>
          <p:cNvPr id="4" name="QB_6_AN.118_1#be8079a20.blank?vopoq=1&amp;pid=d3f3c74dc&amp;color=0,0,0&amp;vpa=34&amp;vtp=1&amp;bbb=1"/>
          <p:cNvSpPr/>
          <p:nvPr/>
        </p:nvSpPr>
        <p:spPr>
          <a:xfrm>
            <a:off x="6152292" y="1932070"/>
            <a:ext cx="3878263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有利于析出硫酸镁、硫酸钠</a:t>
            </a:r>
            <a:endParaRPr lang="en-US" altLang="zh-CN" sz="2400" dirty="0"/>
          </a:p>
        </p:txBody>
      </p:sp>
      <p:sp>
        <p:nvSpPr>
          <p:cNvPr id="5" name="QB_6_AS.119_1#be8079a20?vopoq=1&amp;pid=d3f3c74dc&amp;color=0,0,0&amp;vtp=1&amp;bbb=1&amp;hb=1"/>
          <p:cNvSpPr/>
          <p:nvPr/>
        </p:nvSpPr>
        <p:spPr>
          <a:xfrm>
            <a:off x="649224" y="2519191"/>
            <a:ext cx="10899648" cy="21509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晒盐通过自然界的风吹日晒得到食盐晶体，</a:t>
            </a:r>
            <a:r>
              <a:rPr lang="en-US" altLang="zh-CN" sz="2400" b="0" i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该结晶方法称为蒸发结晶。</a:t>
            </a:r>
            <a:endParaRPr lang="en-US" altLang="zh-CN" sz="2400" b="0" i="0">
              <a:solidFill>
                <a:srgbClr val="FF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硫酸镁和硫酸钠的溶解度受温度变化影响较大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，且随着温度的降低而减小</a:t>
            </a:r>
            <a:r>
              <a:rPr lang="en-US" altLang="zh-CN" sz="2400" b="0" i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，加热</a:t>
            </a:r>
            <a:endParaRPr lang="en-US" altLang="zh-CN" sz="2400" b="0" i="0">
              <a:solidFill>
                <a:srgbClr val="FF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熬制卤水达到一定浓度时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，采用一些方法将卤水冷却</a:t>
            </a:r>
            <a:r>
              <a:rPr lang="en-US" altLang="zh-CN" sz="2400" b="0" i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，这样操作的目的是有利于</a:t>
            </a:r>
            <a:endParaRPr lang="en-US" altLang="zh-CN" sz="2400" b="0" i="0">
              <a:solidFill>
                <a:srgbClr val="FF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析出硫酸镁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、硫酸钠。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BD.120_1#da07e9210?sp=1&amp;vopoq=1&amp;pid=d3f3c74dc&amp;color=0,0,0&amp;vtp=1&amp;bt=1&amp;bbb=1&amp;hb=1"/>
          <p:cNvSpPr/>
          <p:nvPr/>
        </p:nvSpPr>
        <p:spPr>
          <a:xfrm>
            <a:off x="649224" y="864000"/>
            <a:ext cx="10899648" cy="14778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1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（3）浓度检验。为检验卤水的浓度是否达到熬盐要求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，往卤水中投入石莲子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一种植物种子），通过石莲子的沉浮确定溶液的浓度。</a:t>
            </a:r>
            <a:endParaRPr lang="en-US" altLang="zh-CN" sz="2400" dirty="0">
              <a:solidFill>
                <a:srgbClr val="000000"/>
              </a:solidFill>
            </a:endParaRPr>
          </a:p>
          <a:p>
            <a:pPr latinLnBrk="1">
              <a:lnSpc>
                <a:spcPts val="38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为验证该方法进行如下实验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>
              <a:solidFill>
                <a:srgbClr val="00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B_7_BD.121_1#24a1a03fe?sp=1&amp;vopoq=1&amp;pid=da07e9210&amp;color=0,0,0&amp;vtp=1&amp;bbb=1&amp;hb=1"/>
              <p:cNvSpPr/>
              <p:nvPr/>
            </p:nvSpPr>
            <p:spPr>
              <a:xfrm>
                <a:off x="649224" y="2342280"/>
                <a:ext cx="10899648" cy="199859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100"/>
                  </a:lnSpc>
                </a:pP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①常温下</a:t>
                </a:r>
                <a14:m>
                  <m:oMath xmlns:m="http://schemas.openxmlformats.org/officeDocument/2006/math">
                    <m:r>
                      <a:rPr lang="en-US" altLang="zh-CN" sz="24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(</m:t>
                    </m:r>
                    <m:r>
                      <a:rPr lang="en-US" altLang="zh-CN" sz="24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20</m:t>
                    </m:r>
                    <m:r>
                      <a:rPr lang="en-US" altLang="zh-CN" sz="24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℃)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，配制氯化钠溶液。</a:t>
                </a:r>
                <a:endParaRPr lang="en-US" altLang="zh-CN" sz="24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4100"/>
                  </a:lnSpc>
                </a:pP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若要配制</a:t>
                </a:r>
                <a14:m>
                  <m:oMath xmlns:m="http://schemas.openxmlformats.org/officeDocument/2006/math">
                    <m:r>
                      <a:rPr lang="en-US" altLang="zh-CN" sz="24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25</m:t>
                    </m:r>
                    <m:r>
                      <a:rPr lang="en-US" altLang="zh-CN" sz="24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%</m:t>
                    </m:r>
                  </m:oMath>
                </a14:m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的氯化钠溶液</a:t>
                </a:r>
                <a14:m>
                  <m:oMath xmlns:m="http://schemas.openxmlformats.org/officeDocument/2006/math">
                    <m:r>
                      <a:rPr lang="en-US" altLang="zh-CN" sz="24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100</m:t>
                    </m:r>
                    <m:r>
                      <a:rPr lang="en-US" altLang="zh-CN" sz="24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4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g</m:t>
                    </m:r>
                  </m:oMath>
                </a14:m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，需要氯化钠</a:t>
                </a:r>
                <a:r>
                  <a:rPr lang="en-US" altLang="zh-CN" sz="24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4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g</m:t>
                    </m:r>
                  </m:oMath>
                </a14:m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；有同学认为常温下，</a:t>
                </a:r>
                <a14:m>
                  <m:oMath xmlns:m="http://schemas.openxmlformats.org/officeDocument/2006/math">
                    <m:r>
                      <a:rPr lang="en-US" altLang="zh-CN" sz="24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27</m:t>
                    </m:r>
                    <m:r>
                      <a:rPr lang="en-US" altLang="zh-CN" sz="24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%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100"/>
                  </a:lnSpc>
                </a:pP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的氯化钠溶液是不能配制的，理由是</a:t>
                </a:r>
                <a:endParaRPr lang="en-US" altLang="zh-CN" sz="2400" b="0" i="0">
                  <a:solidFill>
                    <a:srgbClr val="00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24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______________________________________________________________________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4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3" name="QB_7_BD.121_1#24a1a03fe?sp=1&amp;vopoq=1&amp;pid=da07e9210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224" y="2342280"/>
                <a:ext cx="10899648" cy="1998599"/>
              </a:xfrm>
              <a:prstGeom prst="rect">
                <a:avLst/>
              </a:prstGeom>
              <a:blipFill rotWithShape="1">
                <a:blip r:embed="rId1"/>
                <a:stretch>
                  <a:fillRect l="-2" t="-20" r="-1310" b="-228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B_7_AN.122_1#24a1a03fe.blank?vopoq=1&amp;pid=da07e9210&amp;color=0,0,0&amp;vpa=35&amp;vtp=1&amp;bbb=1"/>
          <p:cNvSpPr/>
          <p:nvPr/>
        </p:nvSpPr>
        <p:spPr>
          <a:xfrm>
            <a:off x="6873018" y="2837199"/>
            <a:ext cx="525463" cy="45002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9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25</a:t>
            </a:r>
            <a:endParaRPr lang="en-US" altLang="zh-CN" sz="2400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B_7_AN.123_1#24a1a03fe.blank?vopoq=1&amp;pid=da07e9210&amp;color=0,0,0&amp;vpa=36&amp;vtp=1&amp;bbb=1&amp;rh=44.54504"/>
              <p:cNvSpPr/>
              <p:nvPr/>
            </p:nvSpPr>
            <p:spPr>
              <a:xfrm>
                <a:off x="876236" y="3713625"/>
                <a:ext cx="10229279" cy="560515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20</m:t>
                    </m:r>
                    <m: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℃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时氯化钠溶液的溶质质量分数最大是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4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36</m:t>
                        </m:r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g</m:t>
                        </m:r>
                      </m:num>
                      <m:den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100</m:t>
                        </m:r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g</m:t>
                        </m:r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+</m:t>
                        </m:r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36</m:t>
                        </m:r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g</m:t>
                        </m:r>
                      </m:den>
                    </m:f>
                    <m: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×</m:t>
                    </m:r>
                    <m: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100</m:t>
                    </m:r>
                    <m: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%≈</m:t>
                    </m:r>
                    <m: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26</m:t>
                    </m:r>
                    <m: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.</m:t>
                    </m:r>
                    <m: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5</m:t>
                    </m:r>
                    <m: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%&lt;</m:t>
                    </m:r>
                    <m: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27</m:t>
                    </m:r>
                    <m: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%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5" name="QB_7_AN.123_1#24a1a03fe.blank?vopoq=1&amp;pid=da07e9210&amp;color=0,0,0&amp;vpa=36&amp;vtp=1&amp;bbb=1&amp;rh=44.5450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6236" y="3713625"/>
                <a:ext cx="10229279" cy="560515"/>
              </a:xfrm>
              <a:prstGeom prst="rect">
                <a:avLst/>
              </a:prstGeom>
              <a:blipFill rotWithShape="1">
                <a:blip r:embed="rId2"/>
                <a:stretch>
                  <a:fillRect l="-6" t="-26" b="10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B_7_AS.124_1#24a1a03fe?vopoq=1&amp;pid=da07e9210&amp;color=0,0,0&amp;vtp=1&amp;bbb=1&amp;hb=1"/>
              <p:cNvSpPr/>
              <p:nvPr/>
            </p:nvSpPr>
            <p:spPr>
              <a:xfrm>
                <a:off x="649224" y="4336180"/>
                <a:ext cx="10899648" cy="155429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100"/>
                  </a:lnSpc>
                </a:pP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黑体" panose="02010609060101010101" pitchFamily="34" charset="-122"/>
                    <a:cs typeface="Times New Roman" panose="02020603050405020304" pitchFamily="34" charset="-120"/>
                  </a:rPr>
                  <a:t>【解析】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若要配制</a:t>
                </a:r>
                <a14:m>
                  <m:oMath xmlns:m="http://schemas.openxmlformats.org/officeDocument/2006/math">
                    <m: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25</m:t>
                    </m:r>
                    <m: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%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的氯化钠溶液</a:t>
                </a:r>
                <a14:m>
                  <m:oMath xmlns:m="http://schemas.openxmlformats.org/officeDocument/2006/math">
                    <m: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100</m:t>
                    </m:r>
                    <m: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g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，需要氯化钠的质量为</a:t>
                </a:r>
                <a:endParaRPr lang="en-US" altLang="zh-CN" sz="2400" b="0" i="0">
                  <a:solidFill>
                    <a:srgbClr val="FF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100"/>
                  </a:lnSpc>
                </a:pPr>
                <a14:m>
                  <m:oMath xmlns:m="http://schemas.openxmlformats.org/officeDocument/2006/math">
                    <m: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100</m:t>
                    </m:r>
                    <m: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g</m:t>
                    </m:r>
                    <m: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×</m:t>
                    </m:r>
                    <m: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25</m:t>
                    </m:r>
                    <m: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%=</m:t>
                    </m:r>
                    <m: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25</m:t>
                    </m:r>
                    <m: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g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；有同学认为常温下</a:t>
                </a:r>
                <a14:m>
                  <m:oMath xmlns:m="http://schemas.openxmlformats.org/officeDocument/2006/math">
                    <m: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27</m:t>
                    </m:r>
                    <m: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%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的氯化钠溶液是不能配制的</a:t>
                </a:r>
                <a:r>
                  <a:rPr lang="en-US" altLang="zh-CN" sz="24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，理由是</a:t>
                </a:r>
                <a:endParaRPr lang="en-US" altLang="zh-CN" sz="2400" b="0" i="0">
                  <a:solidFill>
                    <a:srgbClr val="FF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3900"/>
                  </a:lnSpc>
                </a:pPr>
                <a14:m>
                  <m:oMath xmlns:m="http://schemas.openxmlformats.org/officeDocument/2006/math">
                    <m: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20</m:t>
                    </m:r>
                    <m: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℃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时氯化钠溶液的溶质质量分数最大是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4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36</m:t>
                        </m:r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g</m:t>
                        </m:r>
                      </m:num>
                      <m:den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100</m:t>
                        </m:r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g</m:t>
                        </m:r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+</m:t>
                        </m:r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36</m:t>
                        </m:r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g</m:t>
                        </m:r>
                      </m:den>
                    </m:f>
                    <m: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×</m:t>
                    </m:r>
                    <m: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100</m:t>
                    </m:r>
                    <m: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%≈</m:t>
                    </m:r>
                    <m: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26</m:t>
                    </m:r>
                    <m: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.</m:t>
                    </m:r>
                    <m: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5</m:t>
                    </m:r>
                    <m: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%&lt;</m:t>
                    </m:r>
                    <m: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27</m:t>
                    </m:r>
                    <m: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%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400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6" name="QB_7_AS.124_1#24a1a03fe?vopoq=1&amp;pid=da07e9210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224" y="4336180"/>
                <a:ext cx="10899648" cy="1554290"/>
              </a:xfrm>
              <a:prstGeom prst="rect">
                <a:avLst/>
              </a:prstGeom>
              <a:blipFill rotWithShape="1">
                <a:blip r:embed="rId3"/>
                <a:stretch>
                  <a:fillRect l="-2" t="-26" r="-1310" b="1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  <p:bldP spid="6" grpId="0" animBg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1#目录1:8d2ba7852?lid=327623908&amp;cid=327623908&amp;tib=255,255,255&amp;vtp=1" descr="preencoded.png">
            <a:hlinkClick r:id="rId1" action="ppaction://hlinksldjump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96512" y="2432304"/>
            <a:ext cx="393192" cy="356616"/>
          </a:xfrm>
          <a:prstGeom prst="rect">
            <a:avLst/>
          </a:prstGeom>
        </p:spPr>
      </p:pic>
      <p:sp>
        <p:nvSpPr>
          <p:cNvPr id="3" name="C_1#目录1:8d2ba7852?lid=327623908&amp;cid=327623908&amp;vtp=1&amp;bt=1&amp;bbb=1">
            <a:hlinkClick r:id="rId1" action="ppaction://hlinksldjump"/>
          </p:cNvPr>
          <p:cNvSpPr/>
          <p:nvPr/>
        </p:nvSpPr>
        <p:spPr>
          <a:xfrm>
            <a:off x="4636008" y="2340864"/>
            <a:ext cx="3456432" cy="5394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marL="144145" algn="l" latinLnBrk="1">
              <a:lnSpc>
                <a:spcPts val="4000"/>
              </a:lnSpc>
            </a:pPr>
            <a:r>
              <a:rPr lang="en-US" altLang="zh-CN" sz="3200" b="1" i="0" u="sng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一、选择题</a:t>
            </a:r>
            <a:endParaRPr lang="en-US" altLang="zh-CN" sz="3200" dirty="0"/>
          </a:p>
        </p:txBody>
      </p:sp>
      <p:pic>
        <p:nvPicPr>
          <p:cNvPr id="4" name="C_1#目录1:8d2ba7852?lid=4a30d2c15&amp;cid=4a30d2c15&amp;tib=255,255,255&amp;vtp=1" descr="preencoded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96512" y="3255264"/>
            <a:ext cx="393192" cy="356616"/>
          </a:xfrm>
          <a:prstGeom prst="rect">
            <a:avLst/>
          </a:prstGeom>
        </p:spPr>
      </p:pic>
      <p:sp>
        <p:nvSpPr>
          <p:cNvPr id="5" name="C_1#目录1:8d2ba7852?lid=4a30d2c15&amp;cid=4a30d2c15&amp;vtp=1&amp;bbb=1">
            <a:hlinkClick r:id="rId3" action="ppaction://hlinksldjump"/>
          </p:cNvPr>
          <p:cNvSpPr/>
          <p:nvPr/>
        </p:nvSpPr>
        <p:spPr>
          <a:xfrm>
            <a:off x="4636008" y="3163824"/>
            <a:ext cx="3456432" cy="5394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marL="144145" algn="l" latinLnBrk="1">
              <a:lnSpc>
                <a:spcPts val="4000"/>
              </a:lnSpc>
            </a:pPr>
            <a:r>
              <a:rPr lang="en-US" altLang="zh-CN" sz="3200" b="1" i="0" u="sng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二、填空及简答题</a:t>
            </a:r>
            <a:endParaRPr lang="en-US" altLang="zh-CN" sz="3200" dirty="0"/>
          </a:p>
        </p:txBody>
      </p:sp>
      <p:pic>
        <p:nvPicPr>
          <p:cNvPr id="6" name="C_1#目录1:8d2ba7852?lid=a1aaac26e&amp;cid=a1aaac26e&amp;tib=255,255,255&amp;vtp=1" descr="preencoded.png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96512" y="4087368"/>
            <a:ext cx="393192" cy="356616"/>
          </a:xfrm>
          <a:prstGeom prst="rect">
            <a:avLst/>
          </a:prstGeom>
        </p:spPr>
      </p:pic>
      <p:sp>
        <p:nvSpPr>
          <p:cNvPr id="7" name="C_1#目录1:8d2ba7852?lid=a1aaac26e&amp;cid=a1aaac26e&amp;vtp=1&amp;bbb=1">
            <a:hlinkClick r:id="rId4" action="ppaction://hlinksldjump"/>
          </p:cNvPr>
          <p:cNvSpPr/>
          <p:nvPr/>
        </p:nvSpPr>
        <p:spPr>
          <a:xfrm>
            <a:off x="4636008" y="3995928"/>
            <a:ext cx="3456432" cy="5394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marL="144145" algn="l" latinLnBrk="1">
              <a:lnSpc>
                <a:spcPts val="4000"/>
              </a:lnSpc>
            </a:pPr>
            <a:r>
              <a:rPr lang="en-US" altLang="zh-CN" sz="3200" b="1" i="0" u="sng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三、实验及探究题</a:t>
            </a:r>
            <a:endParaRPr lang="en-US" altLang="zh-CN" sz="3200" dirty="0"/>
          </a:p>
        </p:txBody>
      </p:sp>
      <p:pic>
        <p:nvPicPr>
          <p:cNvPr id="8" name="C_1#目录1:8d2ba7852?lid=a06ff3a04&amp;cid=a06ff3a04&amp;tib=255,255,255&amp;vtp=1" descr="preencoded.pn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96512" y="4919472"/>
            <a:ext cx="393192" cy="356616"/>
          </a:xfrm>
          <a:prstGeom prst="rect">
            <a:avLst/>
          </a:prstGeom>
        </p:spPr>
      </p:pic>
      <p:sp>
        <p:nvSpPr>
          <p:cNvPr id="9" name="C_1#目录1:8d2ba7852?lid=a06ff3a04&amp;cid=a06ff3a04&amp;vtp=1&amp;bbb=1">
            <a:hlinkClick r:id="rId5" action="ppaction://hlinksldjump"/>
          </p:cNvPr>
          <p:cNvSpPr/>
          <p:nvPr/>
        </p:nvSpPr>
        <p:spPr>
          <a:xfrm>
            <a:off x="4636008" y="4828032"/>
            <a:ext cx="3456432" cy="5394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marL="144145" algn="l" latinLnBrk="1">
              <a:lnSpc>
                <a:spcPts val="4000"/>
              </a:lnSpc>
            </a:pPr>
            <a:r>
              <a:rPr lang="en-US" altLang="zh-CN" sz="3200" b="1" i="0" u="sng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四、计算题</a:t>
            </a:r>
            <a:endParaRPr lang="en-US" altLang="zh-CN" sz="3200" dirty="0"/>
          </a:p>
        </p:txBody>
      </p:sp>
    </p:spTree>
  </p:cSld>
  <p:clrMapOvr>
    <a:masterClrMapping/>
  </p:clrMapOvr>
  <p:transition>
    <p:split dir="in"/>
  </p:transition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7_BD.125_1#a2c7ad3a9?sp=1&amp;vopoq=1&amp;pid=da07e9210&amp;color=0,0,0&amp;vtp=1&amp;bt=1&amp;bbb=1&amp;hb=1"/>
              <p:cNvSpPr/>
              <p:nvPr/>
            </p:nvSpPr>
            <p:spPr>
              <a:xfrm>
                <a:off x="649224" y="864000"/>
                <a:ext cx="10899648" cy="159219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②投入石莲子，进行实验。</a:t>
                </a:r>
                <a:endParaRPr lang="en-US" altLang="zh-CN" sz="2400" dirty="0"/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在编号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1</m:t>
                    </m:r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～</m:t>
                    </m:r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的溶液中，各投入5枚石莲子，观察到编号4中石莲子上浮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。产生相同</a:t>
                </a:r>
                <a:endParaRPr lang="en-US" altLang="zh-CN" sz="2400" b="0" i="0">
                  <a:solidFill>
                    <a:srgbClr val="00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现象的是编号</a:t>
                </a:r>
                <a:r>
                  <a:rPr lang="en-US" altLang="zh-CN" sz="24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的溶液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2" name="QB_7_BD.125_1#a2c7ad3a9?sp=1&amp;vopoq=1&amp;pid=da07e9210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224" y="864000"/>
                <a:ext cx="10899648" cy="1592199"/>
              </a:xfrm>
              <a:prstGeom prst="rect">
                <a:avLst/>
              </a:prstGeom>
              <a:blipFill rotWithShape="1">
                <a:blip r:embed="rId1"/>
                <a:stretch>
                  <a:fillRect l="-2" t="-25" r="1" b="-366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1" name="QB_7_BD.125_2#a2c7ad3a9?colgroup=12,3,3,3,3,3,3&amp;vopoq=1&amp;pid=da07e9210&amp;color=0,0,0&amp;vtp=1&amp;bbb=1"/>
              <p:cNvGraphicFramePr>
                <a:graphicFrameLocks noGrp="1"/>
              </p:cNvGraphicFramePr>
              <p:nvPr/>
            </p:nvGraphicFramePr>
            <p:xfrm>
              <a:off x="649224" y="2583579"/>
              <a:ext cx="10817352" cy="978282"/>
            </p:xfrm>
            <a:graphic>
              <a:graphicData uri="http://schemas.openxmlformats.org/drawingml/2006/table">
                <a:tbl>
                  <a:tblPr/>
                  <a:tblGrid>
                    <a:gridCol w="3886200"/>
                    <a:gridCol w="1152144"/>
                    <a:gridCol w="1152144"/>
                    <a:gridCol w="1152144"/>
                    <a:gridCol w="1152144"/>
                    <a:gridCol w="1161288"/>
                    <a:gridCol w="1161288"/>
                  </a:tblGrid>
                  <a:tr h="498666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编号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79616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需配制溶液的质量分数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5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4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34" charset="-120"/>
                                </a:rPr>
                                <m:t>17</m:t>
                              </m:r>
                              <m:r>
                                <a:rPr lang="en-US" altLang="zh-CN" sz="24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34" charset="-120"/>
                                </a:rPr>
                                <m:t>.</m:t>
                              </m:r>
                              <m:r>
                                <a:rPr lang="en-US" altLang="zh-CN" sz="24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34" charset="-120"/>
                                </a:rPr>
                                <m:t>0</m:t>
                              </m:r>
                              <m:r>
                                <a:rPr lang="en-US" altLang="zh-CN" sz="24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34" charset="-120"/>
                                </a:rPr>
                                <m:t>%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5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4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34" charset="-120"/>
                                </a:rPr>
                                <m:t>19</m:t>
                              </m:r>
                              <m:r>
                                <a:rPr lang="en-US" altLang="zh-CN" sz="24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34" charset="-120"/>
                                </a:rPr>
                                <m:t>.</m:t>
                              </m:r>
                              <m:r>
                                <a:rPr lang="en-US" altLang="zh-CN" sz="24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34" charset="-120"/>
                                </a:rPr>
                                <m:t>0</m:t>
                              </m:r>
                              <m:r>
                                <a:rPr lang="en-US" altLang="zh-CN" sz="24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34" charset="-120"/>
                                </a:rPr>
                                <m:t>%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5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4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34" charset="-120"/>
                                </a:rPr>
                                <m:t>21</m:t>
                              </m:r>
                              <m:r>
                                <a:rPr lang="en-US" altLang="zh-CN" sz="24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34" charset="-120"/>
                                </a:rPr>
                                <m:t>.</m:t>
                              </m:r>
                              <m:r>
                                <a:rPr lang="en-US" altLang="zh-CN" sz="24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34" charset="-120"/>
                                </a:rPr>
                                <m:t>0</m:t>
                              </m:r>
                              <m:r>
                                <a:rPr lang="en-US" altLang="zh-CN" sz="24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34" charset="-120"/>
                                </a:rPr>
                                <m:t>%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5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4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34" charset="-120"/>
                                </a:rPr>
                                <m:t>23</m:t>
                              </m:r>
                              <m:r>
                                <a:rPr lang="en-US" altLang="zh-CN" sz="24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34" charset="-120"/>
                                </a:rPr>
                                <m:t>.</m:t>
                              </m:r>
                              <m:r>
                                <a:rPr lang="en-US" altLang="zh-CN" sz="24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34" charset="-120"/>
                                </a:rPr>
                                <m:t>0</m:t>
                              </m:r>
                              <m:r>
                                <a:rPr lang="en-US" altLang="zh-CN" sz="24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34" charset="-120"/>
                                </a:rPr>
                                <m:t>%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5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4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34" charset="-120"/>
                                </a:rPr>
                                <m:t>25</m:t>
                              </m:r>
                              <m:r>
                                <a:rPr lang="en-US" altLang="zh-CN" sz="24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34" charset="-120"/>
                                </a:rPr>
                                <m:t>.</m:t>
                              </m:r>
                              <m:r>
                                <a:rPr lang="en-US" altLang="zh-CN" sz="24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34" charset="-120"/>
                                </a:rPr>
                                <m:t>0</m:t>
                              </m:r>
                              <m:r>
                                <a:rPr lang="en-US" altLang="zh-CN" sz="24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34" charset="-120"/>
                                </a:rPr>
                                <m:t>%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5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4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34" charset="-120"/>
                                </a:rPr>
                                <m:t>27</m:t>
                              </m:r>
                              <m:r>
                                <a:rPr lang="en-US" altLang="zh-CN" sz="24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34" charset="-120"/>
                                </a:rPr>
                                <m:t>.</m:t>
                              </m:r>
                              <m:r>
                                <a:rPr lang="en-US" altLang="zh-CN" sz="24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34" charset="-120"/>
                                </a:rPr>
                                <m:t>0</m:t>
                              </m:r>
                              <m:r>
                                <a:rPr lang="en-US" altLang="zh-CN" sz="24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34" charset="-120"/>
                                </a:rPr>
                                <m:t>%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51" name="QB_7_BD.125_2#a2c7ad3a9?colgroup=12,3,3,3,3,3,3&amp;vopoq=1&amp;pid=da07e9210&amp;color=0,0,0&amp;vtp=1&amp;bbb=1"/>
              <p:cNvGraphicFramePr>
                <a:graphicFrameLocks noGrp="1"/>
              </p:cNvGraphicFramePr>
              <p:nvPr/>
            </p:nvGraphicFramePr>
            <p:xfrm>
              <a:off x="649224" y="2583579"/>
              <a:ext cx="10817352" cy="978282"/>
            </p:xfrm>
            <a:graphic>
              <a:graphicData uri="http://schemas.openxmlformats.org/drawingml/2006/table">
                <a:tbl>
                  <a:tblPr/>
                  <a:tblGrid>
                    <a:gridCol w="3886200"/>
                    <a:gridCol w="1152144"/>
                    <a:gridCol w="1152144"/>
                    <a:gridCol w="1152144"/>
                    <a:gridCol w="1152144"/>
                    <a:gridCol w="1161288"/>
                    <a:gridCol w="1161288"/>
                  </a:tblGrid>
                  <a:tr h="498666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编号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80060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:r>
                            <a:rPr lang="en-US" altLang="zh-CN" sz="2400" b="1" i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a:t>需配制溶液的质量分数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4" name="QB_7_AN.126_1#a2c7ad3a9.blank?vopoq=1&amp;pid=da07e9210&amp;color=0,0,0&amp;vpa=37&amp;vtp=1"/>
          <p:cNvSpPr/>
          <p:nvPr/>
        </p:nvSpPr>
        <p:spPr>
          <a:xfrm>
            <a:off x="2494692" y="1932070"/>
            <a:ext cx="3730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5</a:t>
            </a:r>
            <a:endParaRPr lang="en-US" altLang="zh-CN" sz="2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B_7_AS.127_1#a2c7ad3a9?vopoq=1&amp;pid=da07e9210&amp;color=0,0,0&amp;vtp=1&amp;bbb=1&amp;hb=1"/>
              <p:cNvSpPr/>
              <p:nvPr/>
            </p:nvSpPr>
            <p:spPr>
              <a:xfrm>
                <a:off x="649224" y="3701179"/>
                <a:ext cx="10899648" cy="159219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黑体" panose="02010609060101010101" pitchFamily="34" charset="-122"/>
                    <a:cs typeface="Times New Roman" panose="02020603050405020304" pitchFamily="34" charset="-120"/>
                  </a:rPr>
                  <a:t>【解析】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在编号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1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～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的溶液中，各投入5枚石莲子，观察到编号4</a:t>
                </a:r>
                <a:r>
                  <a:rPr lang="en-US" altLang="zh-CN" sz="24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中石莲子上浮，</a:t>
                </a:r>
                <a:endParaRPr lang="en-US" altLang="zh-CN" sz="2400" b="0" i="0">
                  <a:solidFill>
                    <a:srgbClr val="FF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说明编号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4中的卤水密度大于石莲子密度。由于卤水浓度越高，</a:t>
                </a:r>
                <a:r>
                  <a:rPr lang="en-US" altLang="zh-CN" sz="24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溶液的密度越大，</a:t>
                </a:r>
                <a:endParaRPr lang="en-US" altLang="zh-CN" sz="2400" b="0" i="0">
                  <a:solidFill>
                    <a:srgbClr val="FF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sz="24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则产生相同现象的是编号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5的溶液。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5" name="QB_7_AS.127_1#a2c7ad3a9?vopoq=1&amp;pid=da07e9210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224" y="3701179"/>
                <a:ext cx="10899648" cy="1592199"/>
              </a:xfrm>
              <a:prstGeom prst="rect">
                <a:avLst/>
              </a:prstGeom>
              <a:blipFill rotWithShape="1">
                <a:blip r:embed="rId3"/>
                <a:stretch>
                  <a:fillRect l="-2" t="-25" r="-45" b="-366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7_BD.128_1#62eadeec2?vopoq=1&amp;pid=da07e9210&amp;color=0,0,0&amp;vtp=1&amp;bt=1&amp;bbb=1"/>
          <p:cNvSpPr/>
          <p:nvPr/>
        </p:nvSpPr>
        <p:spPr>
          <a:xfrm>
            <a:off x="649224" y="864000"/>
            <a:ext cx="10899648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③反思评价。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古人采用石莲子进行浓度检验的一个优点是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3" name="QB_7_AN.129_1#62eadeec2.blank?vopoq=1&amp;pid=da07e9210&amp;color=0,0,0&amp;vpa=38&amp;vtp=1&amp;bbb=1"/>
          <p:cNvSpPr/>
          <p:nvPr/>
        </p:nvSpPr>
        <p:spPr>
          <a:xfrm>
            <a:off x="6457093" y="1373270"/>
            <a:ext cx="3268663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简单易行（合理即可）</a:t>
            </a:r>
            <a:endParaRPr lang="en-US" altLang="zh-CN" sz="2400" dirty="0"/>
          </a:p>
        </p:txBody>
      </p:sp>
      <p:sp>
        <p:nvSpPr>
          <p:cNvPr id="4" name="QB_7_AS.130_1#62eadeec2?vopoq=1&amp;pid=da07e9210&amp;color=0,0,0&amp;vtp=1&amp;bbb=1"/>
          <p:cNvSpPr/>
          <p:nvPr/>
        </p:nvSpPr>
        <p:spPr>
          <a:xfrm>
            <a:off x="649224" y="1965153"/>
            <a:ext cx="10899648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古人采用石莲子进行浓度检验的优点是简单易行、结果明显等。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a06ff3a04?vopoq=1&amp;pid=17d6c2301&amp;color=46,117,182&amp;vtp=1&amp;bt=1&amp;bbb=1"/>
          <p:cNvSpPr/>
          <p:nvPr/>
        </p:nvSpPr>
        <p:spPr>
          <a:xfrm>
            <a:off x="649224" y="842772"/>
            <a:ext cx="10899648" cy="4267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2E75B6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四、计算题（</a:t>
            </a:r>
            <a:r>
              <a:rPr lang="en-US" altLang="zh-CN" sz="2800" b="1" i="0" dirty="0">
                <a:solidFill>
                  <a:srgbClr val="2E75B6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共</a:t>
            </a:r>
            <a:r>
              <a:rPr lang="en-US" altLang="zh-CN" sz="2800" b="1" i="0" dirty="0">
                <a:solidFill>
                  <a:srgbClr val="2E75B6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1</a:t>
            </a:r>
            <a:r>
              <a:rPr lang="en-US" altLang="zh-CN" sz="2800" b="1" i="0" dirty="0">
                <a:solidFill>
                  <a:srgbClr val="2E75B6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小题</a:t>
            </a:r>
            <a:r>
              <a:rPr lang="en-US" altLang="zh-CN" sz="2800" b="1" i="0" dirty="0">
                <a:solidFill>
                  <a:srgbClr val="2E75B6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dirty="0">
                <a:solidFill>
                  <a:srgbClr val="2E75B6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共</a:t>
            </a:r>
            <a:r>
              <a:rPr lang="en-US" altLang="zh-CN" sz="2800" b="1" i="0" dirty="0">
                <a:solidFill>
                  <a:srgbClr val="2E75B6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9</a:t>
            </a:r>
            <a:r>
              <a:rPr lang="en-US" altLang="zh-CN" sz="2800" b="1" i="0" dirty="0">
                <a:solidFill>
                  <a:srgbClr val="2E75B6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1" i="0" dirty="0">
                <a:solidFill>
                  <a:srgbClr val="2E75B6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  <p:pic>
        <p:nvPicPr>
          <p:cNvPr id="3" name="QO_5_BD.131_1#694f57ab5?htil=11&amp;vopoq=1&amp;pid=a06ff3a04&amp;color=0,0,0&amp;tib=255,255,255&amp;vtp=1&amp;hs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08776" y="1315720"/>
            <a:ext cx="5312664" cy="1783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O_5_BD.131_2#694f57ab5?htil=11&amp;sp=1&amp;vopoq=1&amp;pid=a06ff3a04&amp;color=0,0,0&amp;vtp=1&amp;bbb=1&amp;hb=1&amp;hs=1"/>
          <p:cNvSpPr/>
          <p:nvPr/>
        </p:nvSpPr>
        <p:spPr>
          <a:xfrm>
            <a:off x="649224" y="1270000"/>
            <a:ext cx="5449824" cy="21509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C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17.</a:t>
            </a:r>
            <a:r>
              <a:rPr lang="en-US" altLang="zh-CN" sz="24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[2024湖南永州期中</a:t>
            </a:r>
            <a:r>
              <a:rPr lang="en-US" altLang="zh-CN" sz="2400" b="0" i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]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某化学兴趣小组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同学欲测定某铁粉与碳粉混合物中铁的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质量分数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他们进行了如图所示的实验。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请计算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：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6_BD.133_1#a4706abf9?vopoq=1&amp;pid=694f57ab5&amp;color=0,0,0&amp;vtp=1&amp;bt=1&amp;bbb=1"/>
              <p:cNvSpPr/>
              <p:nvPr/>
            </p:nvSpPr>
            <p:spPr>
              <a:xfrm>
                <a:off x="649224" y="859537"/>
                <a:ext cx="10899648" cy="47459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200"/>
                  </a:lnSpc>
                </a:pP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（1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）混合物中铁粉的质量为</a:t>
                </a:r>
                <a:r>
                  <a:rPr lang="en-US" altLang="zh-CN" sz="24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g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；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2" name="QB_6_BD.133_1#a4706abf9?vopoq=1&amp;pid=694f57ab5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224" y="859537"/>
                <a:ext cx="10899648" cy="474599"/>
              </a:xfrm>
              <a:prstGeom prst="rect">
                <a:avLst/>
              </a:prstGeom>
              <a:blipFill rotWithShape="1">
                <a:blip r:embed="rId1"/>
                <a:stretch>
                  <a:fillRect l="-2" t="-80" r="1" b="-1230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B_6_AN.134_1#a4706abf9.blank?vopoq=1&amp;pid=694f57ab5&amp;color=0,0,0&amp;vpa=39&amp;vtp=1&amp;bbb=1"/>
          <p:cNvSpPr/>
          <p:nvPr/>
        </p:nvSpPr>
        <p:spPr>
          <a:xfrm>
            <a:off x="4437792" y="810007"/>
            <a:ext cx="6016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5.6</a:t>
            </a:r>
            <a:endParaRPr lang="en-US" altLang="zh-CN" sz="2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6_AS.135_1#a4706abf9?vopoq=1&amp;pid=694f57ab5&amp;color=0,0,0&amp;vtp=1&amp;bbb=1&amp;hb=1"/>
              <p:cNvSpPr/>
              <p:nvPr/>
            </p:nvSpPr>
            <p:spPr>
              <a:xfrm>
                <a:off x="649224" y="1334770"/>
                <a:ext cx="10899648" cy="103339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黑体" panose="02010609060101010101" pitchFamily="34" charset="-122"/>
                    <a:cs typeface="Times New Roman" panose="02020603050405020304" pitchFamily="34" charset="-120"/>
                  </a:rPr>
                  <a:t>【解析】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混合物中碳不和稀硫酸反应，滤渣为碳粉</a:t>
                </a:r>
                <a:r>
                  <a:rPr lang="en-US" altLang="zh-CN" sz="24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，则混合物中铁粉的质量为</a:t>
                </a:r>
                <a:endParaRPr lang="en-US" altLang="zh-CN" sz="2400" b="0" i="0">
                  <a:solidFill>
                    <a:srgbClr val="FF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200"/>
                  </a:lnSpc>
                </a:pP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10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g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−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4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.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4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g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5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.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6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g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4" name="QB_6_AS.135_1#a4706abf9?vopoq=1&amp;pid=694f57ab5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224" y="1334770"/>
                <a:ext cx="10899648" cy="1033399"/>
              </a:xfrm>
              <a:prstGeom prst="rect">
                <a:avLst/>
              </a:prstGeom>
              <a:blipFill rotWithShape="1">
                <a:blip r:embed="rId2"/>
                <a:stretch>
                  <a:fillRect l="-2" r="1" b="-569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BD.136_1#fe085399d?vopoq=1&amp;pid=694f57ab5&amp;color=0,0,0&amp;vtp=1&amp;bt=1&amp;bbb=1&amp;hb=1"/>
          <p:cNvSpPr/>
          <p:nvPr/>
        </p:nvSpPr>
        <p:spPr>
          <a:xfrm>
            <a:off x="649224" y="864000"/>
            <a:ext cx="10899648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（2）反应后烧杯中稀硫酸无剩余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，请计算所用稀硫酸中溶质的质量分数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写出计算过程）；</a:t>
            </a:r>
            <a:endParaRPr lang="en-US" altLang="zh-CN" sz="2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6_AN.137_1#fe085399d?vopoq=1&amp;pid=694f57ab5&amp;color=0,0,0&amp;vtp=1&amp;bbb=1"/>
              <p:cNvSpPr/>
              <p:nvPr/>
            </p:nvSpPr>
            <p:spPr>
              <a:xfrm>
                <a:off x="649224" y="1909210"/>
                <a:ext cx="10899648" cy="406869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解：设稀硫酸中溶质的质量为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400" dirty="0"/>
              </a:p>
              <a:p>
                <a:pPr latinLnBrk="1">
                  <a:lnSpc>
                    <a:spcPts val="10100"/>
                  </a:lnSpc>
                </a:pPr>
                <a14:m>
                  <m:oMath xmlns:m="http://schemas.openxmlformats.org/officeDocument/2006/math">
                    <m:m>
                      <m:mPr>
                        <m:mcs>
                          <m:mc>
                            <m:mcPr>
                              <m:count m:val="7"/>
                              <m:mcJc m:val="center"/>
                            </m:mcPr>
                          </m:mc>
                        </m:mcs>
                        <m:ctrlPr>
                          <a:rPr lang="en-US" altLang="zh-CN" sz="2400" b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mPr>
                      <m:mr>
                        <m:e>
                          <m:r>
                            <m:rPr>
                              <m:sty m:val="p"/>
                            </m:rPr>
                            <a:rPr lang="en-US" altLang="zh-CN" sz="2400" b="0" i="0" dirty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m:t>Fe</m:t>
                          </m:r>
                        </m:e>
                        <m:e>
                          <m:r>
                            <a:rPr lang="en-US" altLang="zh-CN" sz="2400" b="0" i="0" dirty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m:t>+</m:t>
                          </m:r>
                        </m:e>
                        <m:e>
                          <m:sSub>
                            <m:sSubPr>
                              <m:ctrlPr>
                                <a:rPr lang="en-US" altLang="zh-CN" sz="2400" b="0" i="1" dirty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34" charset="-12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altLang="zh-CN" sz="2400" b="0" i="0" dirty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34" charset="-120"/>
                                </a:rPr>
                                <m:t>H</m:t>
                              </m:r>
                            </m:e>
                            <m:sub>
                              <m:r>
                                <a:rPr lang="en-US" altLang="zh-CN" sz="2400" b="0" i="0" dirty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34" charset="-120"/>
                                </a:rPr>
                                <m:t>2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altLang="zh-CN" sz="2400" b="0" i="1" dirty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34" charset="-12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altLang="zh-CN" sz="2400" b="0" i="0" dirty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34" charset="-120"/>
                                </a:rPr>
                                <m:t>SO</m:t>
                              </m:r>
                            </m:e>
                            <m:sub>
                              <m:r>
                                <a:rPr lang="en-US" altLang="zh-CN" sz="2400" b="0" i="0" dirty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34" charset="-120"/>
                                </a:rPr>
                                <m:t>4</m:t>
                              </m:r>
                            </m:sub>
                          </m:sSub>
                        </m:e>
                        <m:e>
                          <m:r>
                            <a:rPr lang="en-US" altLang="zh-CN" sz="2400" b="0" i="0" dirty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m:t> </m:t>
                          </m:r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altLang="zh-CN" i="1" baseline="-3000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bar>
                                  <m:barPr>
                                    <m:ctrlPr>
                                      <a:rPr lang="en-US" altLang="zh-CN" sz="2400" b="0" i="1" baseline="-200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barPr>
                                  <m:e>
                                    <m:bar>
                                      <m:barPr>
                                        <m:ctrlPr>
                                          <a:rPr lang="en-US" altLang="zh-CN" sz="2400" b="0" i="1" baseline="-8000">
                                            <a:solidFill>
                                              <a:srgbClr val="FF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barPr>
                                      <m:e>
                                        <m:r>
                                          <a:rPr lang="en-US" altLang="zh-CN" sz="2400" b="0" baseline="-12000">
                                            <a:solidFill>
                                              <a:srgbClr val="FF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         </m:t>
                                        </m:r>
                                      </m:e>
                                    </m:bar>
                                  </m:e>
                                </m:bar>
                              </m:e>
                            </m:mr>
                            <m:mr>
                              <m:e>
                                <m:r>
                                  <a:rPr lang="en-US" altLang="zh-CN" sz="2400" b="0" i="0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34" charset="-120"/>
                                  </a:rPr>
                                  <m:t> </m:t>
                                </m:r>
                              </m:e>
                            </m:mr>
                          </m:m>
                          <m:r>
                            <a:rPr lang="en-US" altLang="zh-CN" sz="2400" b="0" i="0" dirty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m:t> </m:t>
                          </m:r>
                        </m:e>
                        <m:e>
                          <m:sSub>
                            <m:sSubPr>
                              <m:ctrlPr>
                                <a:rPr lang="en-US" altLang="zh-CN" sz="2400" b="0" i="1" dirty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34" charset="-12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altLang="zh-CN" sz="2400" b="0" i="0" dirty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34" charset="-120"/>
                                </a:rPr>
                                <m:t>FeSO</m:t>
                              </m:r>
                            </m:e>
                            <m:sub>
                              <m:r>
                                <a:rPr lang="en-US" altLang="zh-CN" sz="2400" b="0" i="0" dirty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34" charset="-120"/>
                                </a:rPr>
                                <m:t>4</m:t>
                              </m:r>
                            </m:sub>
                          </m:sSub>
                        </m:e>
                        <m:e>
                          <m:r>
                            <a:rPr lang="en-US" altLang="zh-CN" sz="2400" b="0" i="0" dirty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m:t>+</m:t>
                          </m:r>
                        </m:e>
                        <m:e>
                          <m:d>
                            <m:dPr>
                              <m:begChr m:val=""/>
                              <m:endChr m:val=""/>
                              <m:ctrlPr>
                                <a:rPr lang="en-US" altLang="zh-CN" sz="2400" b="0" i="1" dirty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34" charset="-12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altLang="zh-CN" sz="2400" b="0" i="1" dirty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zh-CN" sz="2400" b="0" i="0" dirty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34" charset="-120"/>
                                    </a:rPr>
                                    <m:t>H</m:t>
                                  </m:r>
                                </m:e>
                                <m:sub>
                                  <m:r>
                                    <a:rPr lang="en-US" altLang="zh-CN" sz="2400" b="0" i="0" dirty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34" charset="-120"/>
                                    </a:rPr>
                                    <m:t>2</m:t>
                                  </m:r>
                                </m:sub>
                              </m:sSub>
                              <m:r>
                                <a:rPr lang="en-US" altLang="zh-CN" sz="2400" b="0" i="0" dirty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34" charset="-120"/>
                                </a:rPr>
                                <m:t>↑</m:t>
                              </m:r>
                            </m:e>
                          </m:d>
                        </m:e>
                      </m:mr>
                      <m:mr>
                        <m:e>
                          <m:r>
                            <a:rPr lang="en-US" altLang="zh-CN" sz="2400" b="0" i="0" dirty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m:t>56</m:t>
                          </m:r>
                        </m:e>
                        <m:e/>
                        <m:e>
                          <m:r>
                            <a:rPr lang="en-US" altLang="zh-CN" sz="2400" b="0" i="0" dirty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m:t>98</m:t>
                          </m:r>
                        </m:e>
                        <m:e/>
                        <m:e/>
                        <m:e/>
                        <m:e/>
                      </m:mr>
                      <m:mr>
                        <m:e>
                          <m:r>
                            <a:rPr lang="en-US" altLang="zh-CN" sz="2400" b="0" i="0" dirty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m:t>5</m:t>
                          </m:r>
                          <m:r>
                            <a:rPr lang="en-US" altLang="zh-CN" sz="2400" b="0" i="0" dirty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m:t>.</m:t>
                          </m:r>
                          <m:r>
                            <a:rPr lang="en-US" altLang="zh-CN" sz="2400" b="0" i="0" dirty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m:t>6</m:t>
                          </m:r>
                          <m:r>
                            <a:rPr lang="en-US" altLang="zh-CN" sz="2400" b="0" i="0" dirty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US" altLang="zh-CN" sz="2400" b="0" i="0" dirty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m:t>g</m:t>
                          </m:r>
                        </m:e>
                        <m:e/>
                        <m:e>
                          <m:r>
                            <a:rPr lang="en-US" altLang="zh-CN" sz="2400" b="0" i="0" dirty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Times New Roman" panose="02020603050405020304" pitchFamily="34" charset="-120"/>
                            </a:rPr>
                            <m:t>𝑥</m:t>
                          </m:r>
                        </m:e>
                        <m:e/>
                        <m:e/>
                        <m:e/>
                        <m:e/>
                      </m:mr>
                    </m:m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endParaRPr lang="en-US" altLang="zh-CN" sz="2400" dirty="0"/>
              </a:p>
              <a:p>
                <a:pPr latinLnBrk="1">
                  <a:lnSpc>
                    <a:spcPts val="46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56</m:t>
                        </m:r>
                      </m:num>
                      <m:den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98</m:t>
                        </m:r>
                      </m:den>
                    </m:f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5</m:t>
                        </m:r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.</m:t>
                        </m:r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6</m:t>
                        </m:r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g</m:t>
                        </m:r>
                      </m:num>
                      <m:den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𝑥</m:t>
                        </m:r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endParaRPr lang="en-US" altLang="zh-CN" sz="2400" dirty="0"/>
              </a:p>
              <a:p>
                <a:pPr latinLnBrk="1">
                  <a:lnSpc>
                    <a:spcPts val="4300"/>
                  </a:lnSpc>
                </a:pP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𝑥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9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.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8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g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endParaRPr lang="en-US" altLang="zh-CN" sz="2400" dirty="0"/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sz="24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所用稀硫酸中溶质的质量分数为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9</m:t>
                        </m:r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.</m:t>
                        </m:r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8</m:t>
                        </m:r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g</m:t>
                        </m:r>
                      </m:num>
                      <m:den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50</m:t>
                        </m:r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g</m:t>
                        </m:r>
                      </m:den>
                    </m:f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×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100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%=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19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.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6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%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400" dirty="0"/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sz="24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答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：所用稀硫酸中溶质的质量分数为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19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.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6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%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3" name="QO_6_AN.137_1#fe085399d?vopoq=1&amp;pid=694f57ab5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224" y="1909210"/>
                <a:ext cx="10899648" cy="4068699"/>
              </a:xfrm>
              <a:prstGeom prst="rect">
                <a:avLst/>
              </a:prstGeom>
              <a:blipFill rotWithShape="1">
                <a:blip r:embed="rId1"/>
                <a:stretch>
                  <a:fillRect l="-2" t="-10" r="1" b="-143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AS.138_1#fe085399d?vopoq=1&amp;pid=694f57ab5&amp;color=0,0,0&amp;vtp=1&amp;bt=1&amp;bbb=1&amp;hb=1"/>
          <p:cNvSpPr/>
          <p:nvPr/>
        </p:nvSpPr>
        <p:spPr>
          <a:xfrm>
            <a:off x="649224" y="864000"/>
            <a:ext cx="10899648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稀硫酸恰好完全反应</a:t>
            </a:r>
            <a:r>
              <a:rPr lang="en-US" altLang="zh-CN" sz="2400" b="0" i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，根据铁的质量和对应的化学方程式可求稀硫酸中</a:t>
            </a:r>
            <a:endParaRPr lang="en-US" altLang="zh-CN" sz="2400" b="0" i="0">
              <a:solidFill>
                <a:srgbClr val="FF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溶质的质量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，进而求算其质量分数。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6_BD.139_1#de7aefc53?vopoq=1&amp;pid=694f57ab5&amp;color=0,0,0&amp;vtp=1&amp;bt=1&amp;bbb=1"/>
              <p:cNvSpPr/>
              <p:nvPr/>
            </p:nvSpPr>
            <p:spPr>
              <a:xfrm>
                <a:off x="649224" y="859537"/>
                <a:ext cx="10899648" cy="47459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200"/>
                  </a:lnSpc>
                </a:pP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（3）欲用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98</m:t>
                    </m:r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%</m:t>
                    </m:r>
                  </m:oMath>
                </a14:m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的浓硫酸配制该浓度的稀硫酸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200</m:t>
                    </m:r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g</m:t>
                    </m:r>
                  </m:oMath>
                </a14:m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,需要水</a:t>
                </a:r>
                <a:r>
                  <a:rPr lang="en-US" altLang="zh-CN" sz="24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g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2" name="QB_6_BD.139_1#de7aefc53?vopoq=1&amp;pid=694f57ab5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224" y="859537"/>
                <a:ext cx="10899648" cy="474599"/>
              </a:xfrm>
              <a:prstGeom prst="rect">
                <a:avLst/>
              </a:prstGeom>
              <a:blipFill rotWithShape="1">
                <a:blip r:embed="rId1"/>
                <a:stretch>
                  <a:fillRect l="-2" t="-80" r="1" b="-1230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B_6_AN.140_1#de7aefc53.blank?vopoq=1&amp;pid=694f57ab5&amp;color=0,0,0&amp;vpa=40&amp;vtp=1&amp;bbb=1"/>
          <p:cNvSpPr/>
          <p:nvPr/>
        </p:nvSpPr>
        <p:spPr>
          <a:xfrm>
            <a:off x="8320818" y="810007"/>
            <a:ext cx="6778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160</a:t>
            </a:r>
            <a:endParaRPr lang="en-US" altLang="zh-CN" sz="2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6_AS.141_1#de7aefc53?vopoq=1&amp;pid=694f57ab5&amp;color=0,0,0&amp;vtp=1&amp;bbb=1&amp;hb=1"/>
              <p:cNvSpPr/>
              <p:nvPr/>
            </p:nvSpPr>
            <p:spPr>
              <a:xfrm>
                <a:off x="649224" y="1334770"/>
                <a:ext cx="10899648" cy="103339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黑体" panose="02010609060101010101" pitchFamily="34" charset="-122"/>
                    <a:cs typeface="Times New Roman" panose="02020603050405020304" pitchFamily="34" charset="-120"/>
                  </a:rPr>
                  <a:t>【解析】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溶液稀释过程中溶质质量不变，欲用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98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%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的浓硫酸配制该浓度的稀硫酸</a:t>
                </a:r>
                <a:endParaRPr lang="en-US" altLang="zh-CN" sz="2400" b="0" i="0">
                  <a:solidFill>
                    <a:srgbClr val="FF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200"/>
                  </a:lnSpc>
                </a:pP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200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g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，设需要水的质量为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𝑦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(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200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g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−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𝑦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)×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98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%=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200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g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×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19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.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6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%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𝑦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160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g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4" name="QB_6_AS.141_1#de7aefc53?vopoq=1&amp;pid=694f57ab5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224" y="1334770"/>
                <a:ext cx="10899648" cy="1033399"/>
              </a:xfrm>
              <a:prstGeom prst="rect">
                <a:avLst/>
              </a:prstGeom>
              <a:blipFill rotWithShape="1">
                <a:blip r:embed="rId2"/>
                <a:stretch>
                  <a:fillRect l="-2" r="1" b="-569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5_EX.132_1#694f57ab5?vopoq=1&amp;pid=a06ff3a04&amp;color=0,0,0&amp;vtp=1&amp;bbb=1&amp;hb=1&amp;hs=1"/>
              <p:cNvSpPr/>
              <p:nvPr/>
            </p:nvSpPr>
            <p:spPr>
              <a:xfrm>
                <a:off x="658495" y="2976245"/>
                <a:ext cx="10890250" cy="2221865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上分技巧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溶液稀释的计算</a:t>
                </a:r>
                <a:endParaRPr lang="en-US" altLang="zh-CN" sz="2400" dirty="0"/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依据溶液稀释前后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溶质质量不变进行计算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稀释前浓溶液的质量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𝑚</m:t>
                        </m:r>
                      </m:e>
                      <m:sub>
                        <m:r>
                          <a:rPr lang="en-US" altLang="zh-CN" sz="2400" baseline="-10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浓</m:t>
                        </m:r>
                      </m:sub>
                    </m:sSub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×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稀释前</a:t>
                </a:r>
                <a:endParaRPr lang="en-US" altLang="zh-CN" sz="2400" b="0" i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浓溶液的溶质质量分数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𝑎</m:t>
                    </m:r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%=</m:t>
                    </m:r>
                  </m:oMath>
                </a14:m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稀释后稀溶液的质量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𝑚</m:t>
                        </m:r>
                      </m:e>
                      <m:sub>
                        <m:r>
                          <a:rPr lang="en-US" altLang="zh-CN" sz="2400" baseline="-10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稀</m:t>
                        </m:r>
                      </m:sub>
                    </m:sSub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×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稀释后稀溶液的溶质质量</a:t>
                </a:r>
                <a:endParaRPr lang="en-US" altLang="zh-CN" sz="2400" b="0" i="0">
                  <a:solidFill>
                    <a:srgbClr val="000000"/>
                  </a:solidFill>
                  <a:latin typeface="Times New Roman" panose="02020603050405020304" pitchFamily="34" charset="0"/>
                  <a:ea typeface="楷体" panose="02010609060101010101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分数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𝑏</m:t>
                    </m:r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%</m:t>
                    </m:r>
                  </m:oMath>
                </a14:m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𝑚</m:t>
                        </m:r>
                      </m:e>
                      <m:sub>
                        <m:r>
                          <a:rPr lang="en-US" altLang="zh-CN" sz="2400" baseline="-10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浓</m:t>
                        </m:r>
                      </m:sub>
                    </m:sSub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×</m:t>
                    </m:r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𝑎</m:t>
                    </m:r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%=(</m:t>
                    </m:r>
                    <m:sSub>
                      <m:sSubPr>
                        <m:ctrlPr>
                          <a:rPr lang="en-US" altLang="zh-CN" sz="2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𝑚</m:t>
                        </m:r>
                      </m:e>
                      <m:sub>
                        <m:r>
                          <a:rPr lang="en-US" altLang="zh-CN" sz="2400" baseline="-10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浓</m:t>
                        </m:r>
                      </m:sub>
                    </m:sSub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𝑚</m:t>
                        </m:r>
                      </m:e>
                      <m:sub>
                        <m:r>
                          <a:rPr lang="en-US" altLang="zh-CN" sz="2400" baseline="-10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水</m:t>
                        </m:r>
                      </m:sub>
                    </m:sSub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)×</m:t>
                    </m:r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𝑏</m:t>
                    </m:r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%</m:t>
                    </m:r>
                  </m:oMath>
                </a14:m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进行推导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可推断加水的质量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34" charset="-120"/>
                          </a:rPr>
                          <m:t>𝑚</m:t>
                        </m:r>
                      </m:e>
                      <m:sub>
                        <m:r>
                          <a:rPr lang="en-US" altLang="zh-CN" sz="2400" baseline="-10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水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5" name="QO_5_EX.132_1#694f57ab5?vopoq=1&amp;pid=a06ff3a04&amp;color=0,0,0&amp;vtp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8495" y="2976245"/>
                <a:ext cx="10890250" cy="2221865"/>
              </a:xfrm>
              <a:prstGeom prst="rect">
                <a:avLst/>
              </a:prstGeom>
              <a:blipFill rotWithShape="1">
                <a:blip r:embed="rId3"/>
                <a:stretch>
                  <a:fillRect r="-268" b="-128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P_4_BD#4020a7563?vopoq=1&amp;pid=17d6c2301&amp;color=0,0,0&amp;vtp=1&amp;bt=1&amp;bbb=1"/>
              <p:cNvSpPr/>
              <p:nvPr/>
            </p:nvSpPr>
            <p:spPr>
              <a:xfrm>
                <a:off x="649224" y="864000"/>
                <a:ext cx="10899648" cy="102368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4400"/>
                  </a:lnSpc>
                </a:pP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时间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：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45</m:t>
                    </m:r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min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满分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：100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楷体" panose="02010609060101010101" pitchFamily="34" charset="-122"/>
                    <a:cs typeface="Times New Roman" panose="02020603050405020304" pitchFamily="34" charset="-120"/>
                  </a:rPr>
                  <a:t>分</a:t>
                </a:r>
                <a:endParaRPr lang="en-US" altLang="zh-CN" sz="2400" dirty="0"/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sz="2400" b="1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可能用到的相对原子质量</a:t>
                </a:r>
                <a:r>
                  <a:rPr lang="en-US" altLang="zh-CN" sz="2400" b="1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：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H</m:t>
                    </m:r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−</m:t>
                    </m:r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1</m:t>
                    </m:r>
                    <m:r>
                      <m:rPr>
                        <m:sty m:val="p"/>
                      </m:rP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O</m:t>
                    </m:r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−</m:t>
                    </m:r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16</m:t>
                    </m:r>
                  </m:oMath>
                </a14:m>
                <a:r>
                  <a:rPr lang="en-US" altLang="zh-CN" sz="24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S</m:t>
                    </m:r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−</m:t>
                    </m:r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32</m:t>
                    </m:r>
                  </m:oMath>
                </a14:m>
                <a:r>
                  <a:rPr lang="en-US" altLang="zh-CN" sz="24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Fe</m:t>
                    </m:r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−</m:t>
                    </m:r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56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2" name="P_4_BD#4020a7563?vopoq=1&amp;pid=17d6c2301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224" y="864000"/>
                <a:ext cx="10899648" cy="1023684"/>
              </a:xfrm>
              <a:prstGeom prst="rect">
                <a:avLst/>
              </a:prstGeom>
              <a:blipFill rotWithShape="1">
                <a:blip r:embed="rId1"/>
                <a:stretch>
                  <a:fillRect l="-2" t="-39" r="1" b="-665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C_4_BD#327623908?vopoq=1&amp;pid=17d6c2301&amp;color=46,117,182&amp;vtp=1&amp;bbb=1&amp;hb=1"/>
          <p:cNvSpPr/>
          <p:nvPr/>
        </p:nvSpPr>
        <p:spPr>
          <a:xfrm>
            <a:off x="649224" y="1896510"/>
            <a:ext cx="10899648" cy="85344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2E75B6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一、选择题（</a:t>
            </a:r>
            <a:r>
              <a:rPr lang="en-US" altLang="zh-CN" sz="2800" b="1" i="0" dirty="0">
                <a:solidFill>
                  <a:srgbClr val="2E75B6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共</a:t>
            </a:r>
            <a:r>
              <a:rPr lang="en-US" altLang="zh-CN" sz="2800" b="1" i="0" dirty="0">
                <a:solidFill>
                  <a:srgbClr val="2E75B6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10</a:t>
            </a:r>
            <a:r>
              <a:rPr lang="en-US" altLang="zh-CN" sz="2800" b="1" i="0" dirty="0">
                <a:solidFill>
                  <a:srgbClr val="2E75B6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小题</a:t>
            </a:r>
            <a:r>
              <a:rPr lang="en-US" altLang="zh-CN" sz="2800" b="1" i="0" dirty="0">
                <a:solidFill>
                  <a:srgbClr val="2E75B6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dirty="0">
                <a:solidFill>
                  <a:srgbClr val="2E75B6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每小题</a:t>
            </a:r>
            <a:r>
              <a:rPr lang="en-US" altLang="zh-CN" sz="2800" b="1" i="0" dirty="0">
                <a:solidFill>
                  <a:srgbClr val="2E75B6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3</a:t>
            </a:r>
            <a:r>
              <a:rPr lang="en-US" altLang="zh-CN" sz="2800" b="1" i="0" dirty="0">
                <a:solidFill>
                  <a:srgbClr val="2E75B6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1" i="0" dirty="0">
                <a:solidFill>
                  <a:srgbClr val="2E75B6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1" i="0" dirty="0">
                <a:solidFill>
                  <a:srgbClr val="2E75B6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共</a:t>
            </a:r>
            <a:r>
              <a:rPr lang="en-US" altLang="zh-CN" sz="2800" b="1" i="0" dirty="0">
                <a:solidFill>
                  <a:srgbClr val="2E75B6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30</a:t>
            </a:r>
            <a:r>
              <a:rPr lang="en-US" altLang="zh-CN" sz="2800" b="1" i="0" dirty="0">
                <a:solidFill>
                  <a:srgbClr val="2E75B6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800" b="1" i="0">
                <a:solidFill>
                  <a:srgbClr val="2E75B6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800" b="1" i="0">
                <a:solidFill>
                  <a:srgbClr val="2E75B6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每小题只有一个选项符</a:t>
            </a:r>
            <a:endParaRPr lang="en-US" altLang="zh-CN" sz="2800" b="1" i="0">
              <a:solidFill>
                <a:srgbClr val="2E75B6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800" b="1" i="0">
                <a:solidFill>
                  <a:srgbClr val="2E75B6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合题意</a:t>
            </a:r>
            <a:r>
              <a:rPr lang="en-US" altLang="zh-CN" sz="2800" b="1" i="0" dirty="0">
                <a:solidFill>
                  <a:srgbClr val="2E75B6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800" dirty="0"/>
          </a:p>
        </p:txBody>
      </p:sp>
      <p:sp>
        <p:nvSpPr>
          <p:cNvPr id="4" name="QC_5_BD.1_1#f60ccf935?vopoq=1&amp;pid=327623908&amp;color=0,0,0&amp;vtp=1&amp;bbb=1"/>
          <p:cNvSpPr/>
          <p:nvPr/>
        </p:nvSpPr>
        <p:spPr>
          <a:xfrm>
            <a:off x="649224" y="2760110"/>
            <a:ext cx="10899648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C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1.</a:t>
            </a:r>
            <a:r>
              <a:rPr lang="en-US" altLang="zh-CN" sz="24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[2024上海浦东新区期末]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下列物质加入水中充分搅拌能形成溶液的是(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5" name="QC_5_AN.2_1#f60ccf935.bracket?vopoq=1&amp;pid=327623908&amp;color=0,0,0&amp;vpa=1&amp;vtp=1"/>
          <p:cNvSpPr/>
          <p:nvPr/>
        </p:nvSpPr>
        <p:spPr>
          <a:xfrm>
            <a:off x="10267093" y="2748680"/>
            <a:ext cx="4238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6" name="QC_5_BD.3_1#f60ccf935.choices?vopoq=1&amp;pid=327623908&amp;color=0,0,0&amp;vtp=1&amp;bbb=1"/>
          <p:cNvSpPr/>
          <p:nvPr/>
        </p:nvSpPr>
        <p:spPr>
          <a:xfrm>
            <a:off x="649224" y="3299923"/>
            <a:ext cx="10899648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200"/>
              </a:lnSpc>
              <a:tabLst>
                <a:tab pos="2942590" algn="l"/>
                <a:tab pos="5555615" algn="l"/>
                <a:tab pos="8168640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.植物油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B.淀粉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C.蔗糖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.大理石</a:t>
            </a:r>
            <a:endParaRPr lang="en-US" altLang="zh-CN" sz="2400" dirty="0"/>
          </a:p>
        </p:txBody>
      </p:sp>
      <p:sp>
        <p:nvSpPr>
          <p:cNvPr id="7" name="QC_5_AS.4_1#f60ccf935?vopoq=1&amp;pid=327623908&amp;color=0,0,0&amp;vtp=1&amp;bbb=1&amp;hb=1"/>
          <p:cNvSpPr/>
          <p:nvPr/>
        </p:nvSpPr>
        <p:spPr>
          <a:xfrm>
            <a:off x="649224" y="3841261"/>
            <a:ext cx="10899648" cy="21509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植物油不能溶于水，把植物油加入水中充分搅拌只能形成乳浊液，A</a:t>
            </a:r>
            <a:r>
              <a:rPr lang="en-US" altLang="zh-CN" sz="2400" b="0" i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错误；</a:t>
            </a:r>
            <a:endParaRPr lang="en-US" altLang="zh-CN" sz="2400" b="0" i="0">
              <a:solidFill>
                <a:srgbClr val="FF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淀粉不能溶于水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，把淀粉加入水中充分搅拌只能形成悬浊液，B错误</a:t>
            </a:r>
            <a:r>
              <a:rPr lang="en-US" altLang="zh-CN" sz="2400" b="0" i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；蔗糖可以溶</a:t>
            </a:r>
            <a:endParaRPr lang="en-US" altLang="zh-CN" sz="2400" b="0" i="0">
              <a:solidFill>
                <a:srgbClr val="FF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于水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，把蔗糖加入水中充分搅拌能形成溶液，C正确；大理石不溶于水</a:t>
            </a:r>
            <a:r>
              <a:rPr lang="en-US" altLang="zh-CN" sz="2400" b="0" i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，把大理石</a:t>
            </a:r>
            <a:endParaRPr lang="en-US" altLang="zh-CN" sz="2400" b="0" i="0">
              <a:solidFill>
                <a:srgbClr val="FF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加入水中充分搅拌不能形成溶液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，D错误。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7" grpId="0" animBg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EX.5_1#f60ccf935?vopoq=1&amp;pid=327623908&amp;color=0,0,0&amp;vtp=1&amp;bt=1&amp;bbb=1"/>
          <p:cNvSpPr/>
          <p:nvPr/>
        </p:nvSpPr>
        <p:spPr>
          <a:xfrm>
            <a:off x="649224" y="864000"/>
            <a:ext cx="10899648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上分点拨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溶液的基本特征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溶液具备三个基本特征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：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均一性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、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稳定性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、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属于混合物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6_1#e0b8afaa5?vopoq=1&amp;pid=327623908&amp;color=0,0,0&amp;vtp=1&amp;bt=1&amp;bbb=1&amp;hb=1"/>
          <p:cNvSpPr/>
          <p:nvPr/>
        </p:nvSpPr>
        <p:spPr>
          <a:xfrm>
            <a:off x="649224" y="864000"/>
            <a:ext cx="10899648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C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2.</a:t>
            </a:r>
            <a:r>
              <a:rPr lang="en-US" altLang="zh-CN" sz="24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[2023湖北宜昌中考]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实验室配制一定溶质质量分数的氯化钠溶液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，下列操作错误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的是(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3" name="QC_5_AN.7_1#e0b8afaa5.bracket?vopoq=1&amp;pid=327623908&amp;color=0,0,0&amp;vpa=2&amp;vtp=1"/>
          <p:cNvSpPr/>
          <p:nvPr/>
        </p:nvSpPr>
        <p:spPr>
          <a:xfrm>
            <a:off x="1504092" y="1411370"/>
            <a:ext cx="423863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endParaRPr lang="en-US" altLang="zh-CN" sz="2400" dirty="0"/>
          </a:p>
        </p:txBody>
      </p:sp>
      <p:pic>
        <p:nvPicPr>
          <p:cNvPr id="4" name="QC_5_BD.8_1#e0b8afaa5.choice_image?htil=1&amp;vopoq=1&amp;pid=327623908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49224" y="2036209"/>
            <a:ext cx="1353312" cy="1014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QC_5_BD.8_2#e0b8afaa5?htil=1&amp;vopoq=1&amp;pid=327623908&amp;color=0,0,0&amp;vtp=1&amp;bbb=1"/>
          <p:cNvSpPr/>
          <p:nvPr/>
        </p:nvSpPr>
        <p:spPr>
          <a:xfrm>
            <a:off x="649224" y="3142633"/>
            <a:ext cx="27249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A.称量固体</a:t>
            </a:r>
            <a:endParaRPr lang="en-US" altLang="zh-CN" sz="2400" dirty="0"/>
          </a:p>
        </p:txBody>
      </p:sp>
      <p:pic>
        <p:nvPicPr>
          <p:cNvPr id="6" name="QC_5_BD.8_3#e0b8afaa5.choice_image?htil=1&amp;vopoq=1&amp;pid=327623908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74136" y="2036209"/>
            <a:ext cx="1024128" cy="1014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7" name="QC_5_BD.8_4#e0b8afaa5?htil=1&amp;vopoq=1&amp;pid=327623908&amp;color=0,0,0&amp;vtp=1&amp;bbb=1"/>
          <p:cNvSpPr/>
          <p:nvPr/>
        </p:nvSpPr>
        <p:spPr>
          <a:xfrm>
            <a:off x="3374136" y="3142633"/>
            <a:ext cx="27249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B.量取液体</a:t>
            </a:r>
            <a:endParaRPr lang="en-US" altLang="zh-CN" sz="2400" dirty="0"/>
          </a:p>
        </p:txBody>
      </p:sp>
      <p:pic>
        <p:nvPicPr>
          <p:cNvPr id="8" name="QC_5_BD.8_5#e0b8afaa5.choice_image?htil=1&amp;vopoq=1&amp;pid=327623908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099048" y="2036209"/>
            <a:ext cx="1847088" cy="1014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9" name="QC_5_BD.8_6#e0b8afaa5?htil=1&amp;vopoq=1&amp;pid=327623908&amp;color=0,0,0&amp;vtp=1&amp;bbb=1"/>
          <p:cNvSpPr/>
          <p:nvPr/>
        </p:nvSpPr>
        <p:spPr>
          <a:xfrm>
            <a:off x="6099048" y="3142633"/>
            <a:ext cx="27249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C.固液混合</a:t>
            </a:r>
            <a:endParaRPr lang="en-US" altLang="zh-CN" sz="2400" dirty="0"/>
          </a:p>
        </p:txBody>
      </p:sp>
      <p:pic>
        <p:nvPicPr>
          <p:cNvPr id="10" name="QC_5_BD.8_7#e0b8afaa5.choice_image?htil=1&amp;vopoq=1&amp;pid=327623908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823960" y="2036209"/>
            <a:ext cx="548640" cy="1014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11" name="QC_5_BD.8_8#e0b8afaa5?htil=1&amp;vopoq=1&amp;pid=327623908&amp;color=0,0,0&amp;vtp=1&amp;bbb=1"/>
          <p:cNvSpPr/>
          <p:nvPr/>
        </p:nvSpPr>
        <p:spPr>
          <a:xfrm>
            <a:off x="8823960" y="3142633"/>
            <a:ext cx="2724912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D.搅拌溶解</a:t>
            </a:r>
            <a:endParaRPr lang="en-US" altLang="zh-CN" sz="2400" dirty="0"/>
          </a:p>
        </p:txBody>
      </p:sp>
      <p:sp>
        <p:nvSpPr>
          <p:cNvPr id="12" name="QC_5_AS.9_1#e0b8afaa5?vopoq=1&amp;pid=327623908&amp;color=0,0,0&amp;vtp=1&amp;bbb=1&amp;hb=1"/>
          <p:cNvSpPr/>
          <p:nvPr/>
        </p:nvSpPr>
        <p:spPr>
          <a:xfrm>
            <a:off x="649224" y="3653300"/>
            <a:ext cx="10899648" cy="15921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spc="-100" dirty="0">
                <a:solidFill>
                  <a:srgbClr val="FF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【解析】</a:t>
            </a:r>
            <a:r>
              <a:rPr lang="en-US" altLang="zh-CN" sz="2400" b="0" i="0" spc="-10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托盘天平的使用要遵循“左物右码”的原则，A正确；</a:t>
            </a:r>
            <a:r>
              <a:rPr lang="en-US" altLang="zh-CN" sz="2400" b="0" i="0" spc="-10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用量筒量取液体读数时，</a:t>
            </a:r>
            <a:endParaRPr lang="en-US" altLang="zh-CN" sz="2400" b="0" i="0" spc="-100">
              <a:solidFill>
                <a:srgbClr val="FF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0" i="0" spc="-10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视线要与量筒内液体凹液面的最低处保持水平</a:t>
            </a:r>
            <a:r>
              <a:rPr lang="en-US" altLang="zh-CN" sz="2400" b="0" i="0" spc="-10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，B错误；向烧杯中倾倒液体时</a:t>
            </a:r>
            <a:r>
              <a:rPr lang="en-US" altLang="zh-CN" sz="2400" b="0" i="0" spc="-10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，量筒</a:t>
            </a:r>
            <a:endParaRPr lang="en-US" altLang="zh-CN" sz="2400" b="0" i="0" spc="-100">
              <a:solidFill>
                <a:srgbClr val="FF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400" b="0" i="0" spc="-10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口紧挨烧杯口</a:t>
            </a:r>
            <a:r>
              <a:rPr lang="en-US" altLang="zh-CN" sz="2400" b="0" i="0" spc="-10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，C正确；溶解操作应在烧杯中进行，并用玻璃棒不断搅拌，D正确。</a:t>
            </a:r>
            <a:endParaRPr lang="en-US" altLang="zh-CN" sz="2400" spc="-1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12" grpId="0" animBg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5_BD.10_1#3d708fc40?htil=1&amp;vopoq=1&amp;pid=327623908&amp;color=0,0,0&amp;tib=255,255,255&amp;vtp=1&amp;hs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058401" y="864000"/>
            <a:ext cx="1193749" cy="15071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5_BD.10_2#3d708fc40?htil=1&amp;sp=1&amp;vopoq=1&amp;pid=327623908&amp;color=0,0,0&amp;vtp=1&amp;bt=1&amp;bbb=1&amp;hb=1&amp;hs=1"/>
              <p:cNvSpPr/>
              <p:nvPr/>
            </p:nvSpPr>
            <p:spPr>
              <a:xfrm>
                <a:off x="649224" y="876700"/>
                <a:ext cx="9299448" cy="103339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C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3.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[2024河北邯郸期末]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某固体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中加入一定量水后，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红墨水向左移动，</a:t>
                </a:r>
                <a:endParaRPr lang="en-US" altLang="zh-CN" sz="2400" b="0" i="0">
                  <a:solidFill>
                    <a:srgbClr val="000000"/>
                  </a:solidFill>
                  <a:latin typeface="Times New Roman" panose="02020603050405020304" pitchFamily="34" charset="0"/>
                  <a:ea typeface="宋体" panose="02010600030101010101" pitchFamily="2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则固体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34" charset="-120"/>
                      </a:rPr>
                      <m:t>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可能是下列哪种物质(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 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宋体" panose="02010600030101010101" pitchFamily="2" charset="-122"/>
                    <a:cs typeface="Times New Roman" panose="02020603050405020304" pitchFamily="34" charset="-120"/>
                  </a:rPr>
                  <a:t>)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3" name="QC_5_BD.10_2#3d708fc40?htil=1&amp;sp=1&amp;vopoq=1&amp;pid=327623908&amp;color=0,0,0&amp;vtp=1&amp;bt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224" y="876700"/>
                <a:ext cx="9299448" cy="1033399"/>
              </a:xfrm>
              <a:prstGeom prst="rect">
                <a:avLst/>
              </a:prstGeom>
              <a:blipFill rotWithShape="1">
                <a:blip r:embed="rId2"/>
                <a:stretch>
                  <a:fillRect l="-3" t="-39" r="-1084" b="-565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C_5_AN.11_1#3d708fc40.bracket?vopoq=1&amp;pid=327623908&amp;color=0,0,0&amp;vpa=3&amp;vtp=1"/>
          <p:cNvSpPr/>
          <p:nvPr/>
        </p:nvSpPr>
        <p:spPr>
          <a:xfrm>
            <a:off x="4788630" y="1424070"/>
            <a:ext cx="441325" cy="478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endParaRPr lang="en-US" altLang="zh-CN" sz="2400" dirty="0"/>
          </a:p>
        </p:txBody>
      </p:sp>
      <p:sp>
        <p:nvSpPr>
          <p:cNvPr id="5" name="QC_5_BD.12_1#3d708fc40.choices?htil=1&amp;vopoq=1&amp;pid=327623908&amp;color=0,0,0&amp;vtp=1&amp;bbb=1&amp;hs=1"/>
          <p:cNvSpPr/>
          <p:nvPr/>
        </p:nvSpPr>
        <p:spPr>
          <a:xfrm>
            <a:off x="649224" y="1921909"/>
            <a:ext cx="9299448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4200"/>
              </a:lnSpc>
              <a:tabLst>
                <a:tab pos="2696210" algn="l"/>
                <a:tab pos="4757420" algn="l"/>
                <a:tab pos="7123430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.氢氧化钠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B.蔗糖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C.氯化钠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.硝酸铵</a:t>
            </a:r>
            <a:endParaRPr lang="en-US" altLang="zh-CN" sz="2400" dirty="0"/>
          </a:p>
        </p:txBody>
      </p:sp>
      <p:sp>
        <p:nvSpPr>
          <p:cNvPr id="6" name="QC_5_AS.13_1#3d708fc40?vopoq=1&amp;pid=327623908&amp;color=0,0,0&amp;vtp=1&amp;bbb=1&amp;hs=1"/>
          <p:cNvSpPr/>
          <p:nvPr/>
        </p:nvSpPr>
        <p:spPr>
          <a:xfrm>
            <a:off x="649224" y="2452451"/>
            <a:ext cx="10899648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【解析】</a:t>
            </a:r>
            <a:endParaRPr lang="en-US" altLang="zh-CN" sz="2400" dirty="0"/>
          </a:p>
        </p:txBody>
      </p:sp>
      <p:graphicFrame>
        <p:nvGraphicFramePr>
          <p:cNvPr id="10" name="QC_5_AS.13_2#3d708fc40?colgroup=11,5,5,11&amp;vopoq=1&amp;pid=327623908&amp;color=0,0,0&amp;vtp=1&amp;bbb=1&amp;hs=1"/>
          <p:cNvGraphicFramePr>
            <a:graphicFrameLocks noGrp="1"/>
          </p:cNvGraphicFramePr>
          <p:nvPr/>
        </p:nvGraphicFramePr>
        <p:xfrm>
          <a:off x="649224" y="3063321"/>
          <a:ext cx="10853928" cy="2450211"/>
        </p:xfrm>
        <a:graphic>
          <a:graphicData uri="http://schemas.openxmlformats.org/drawingml/2006/table">
            <a:tbl>
              <a:tblPr/>
              <a:tblGrid>
                <a:gridCol w="3602736"/>
                <a:gridCol w="1828800"/>
                <a:gridCol w="1828800"/>
                <a:gridCol w="3593592"/>
              </a:tblGrid>
              <a:tr h="471551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FF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加入的物质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FF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温度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FF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压强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FF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红墨水移动情况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4665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FF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氢氧化钠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FF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升高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FF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增大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FF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向右移动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4665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FF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蔗糖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FF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不变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FF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不变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FF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不移动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4665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FF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氯化钠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FF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不变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FF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不变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FF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不移动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4665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FF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硝酸铵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FF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降低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FF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减小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FF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向左移动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6" grpId="0" animBg="1" build="p"/>
    </p:bldLst>
  </p:timing>
</p:sld>
</file>

<file path=ppt/tags/tag1.xml><?xml version="1.0" encoding="utf-8"?>
<p:tagLst xmlns:p="http://schemas.openxmlformats.org/presentationml/2006/main">
  <p:tag name="commondata" val="eyJoZGlkIjoiYmIzMzI0ZThiNTkxYzAxZGM1ZWYxYmFlNDEyOWUwNDkifQ=="/>
</p:tagLst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9213</Words>
  <Application>WPS 演示</Application>
  <PresentationFormat>宽屏</PresentationFormat>
  <Paragraphs>771</Paragraphs>
  <Slides>57</Slides>
  <Notes>57</Notes>
  <HiddenSlides>0</HiddenSlides>
  <MMClips>0</MMClips>
  <ScaleCrop>false</ScaleCrop>
  <HeadingPairs>
    <vt:vector size="6" baseType="variant">
      <vt:variant>
        <vt:lpstr>已用的字体</vt:lpstr>
      </vt:variant>
      <vt:variant>
        <vt:i4>20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57</vt:i4>
      </vt:variant>
    </vt:vector>
  </HeadingPairs>
  <TitlesOfParts>
    <vt:vector size="78" baseType="lpstr">
      <vt:lpstr>Arial</vt:lpstr>
      <vt:lpstr>宋体</vt:lpstr>
      <vt:lpstr>Wingdings</vt:lpstr>
      <vt:lpstr>微软雅黑</vt:lpstr>
      <vt:lpstr>微软雅黑</vt:lpstr>
      <vt:lpstr>楷体</vt:lpstr>
      <vt:lpstr>楷体</vt:lpstr>
      <vt:lpstr>Times New Roman</vt:lpstr>
      <vt:lpstr>Calibri (正文)</vt:lpstr>
      <vt:lpstr>Times New Roman</vt:lpstr>
      <vt:lpstr>黑体</vt:lpstr>
      <vt:lpstr>黑体</vt:lpstr>
      <vt:lpstr>Cambria Math</vt:lpstr>
      <vt:lpstr>宋体</vt:lpstr>
      <vt:lpstr>仿宋</vt:lpstr>
      <vt:lpstr>仿宋</vt:lpstr>
      <vt:lpstr>Calibri</vt:lpstr>
      <vt:lpstr>Arial Unicode MS</vt:lpstr>
      <vt:lpstr>等线</vt:lpstr>
      <vt:lpstr>华文细黑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众望教育张亚新</cp:lastModifiedBy>
  <cp:revision>3</cp:revision>
  <dcterms:created xsi:type="dcterms:W3CDTF">2024-10-17T02:06:00Z</dcterms:created>
  <dcterms:modified xsi:type="dcterms:W3CDTF">2024-10-17T08:53:36Z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7179AF4E203C4C4FB2AB974EB720C450_12</vt:lpwstr>
  </property>
  <property fmtid="{D5CDD505-2E9C-101B-9397-08002B2CF9AE}" pid="3" name="KSOProductBuildVer">
    <vt:lpwstr>2052-12.1.0.18276</vt:lpwstr>
  </property>
</Properties>
</file>